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0" r:id="rId3"/>
    <p:sldId id="293" r:id="rId4"/>
    <p:sldId id="263" r:id="rId5"/>
    <p:sldId id="264" r:id="rId6"/>
    <p:sldId id="269" r:id="rId7"/>
    <p:sldId id="270" r:id="rId8"/>
    <p:sldId id="273" r:id="rId9"/>
    <p:sldId id="275" r:id="rId10"/>
    <p:sldId id="290" r:id="rId11"/>
    <p:sldId id="291" r:id="rId12"/>
    <p:sldId id="287" r:id="rId13"/>
    <p:sldId id="274" r:id="rId14"/>
    <p:sldId id="300" r:id="rId15"/>
    <p:sldId id="276" r:id="rId16"/>
    <p:sldId id="284" r:id="rId17"/>
    <p:sldId id="297" r:id="rId18"/>
    <p:sldId id="285" r:id="rId19"/>
    <p:sldId id="294" r:id="rId20"/>
    <p:sldId id="298" r:id="rId21"/>
    <p:sldId id="288" r:id="rId22"/>
    <p:sldId id="289" r:id="rId23"/>
    <p:sldId id="292" r:id="rId24"/>
    <p:sldId id="279" r:id="rId25"/>
    <p:sldId id="295" r:id="rId26"/>
    <p:sldId id="280" r:id="rId27"/>
    <p:sldId id="281" r:id="rId28"/>
    <p:sldId id="282" r:id="rId29"/>
    <p:sldId id="283" r:id="rId30"/>
    <p:sldId id="299" r:id="rId31"/>
    <p:sldId id="258" r:id="rId32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0E26601-DC04-4B43-B30D-2E5C774E16E8}">
          <p14:sldIdLst>
            <p14:sldId id="256"/>
            <p14:sldId id="260"/>
            <p14:sldId id="293"/>
            <p14:sldId id="263"/>
            <p14:sldId id="264"/>
            <p14:sldId id="269"/>
            <p14:sldId id="270"/>
            <p14:sldId id="273"/>
            <p14:sldId id="275"/>
            <p14:sldId id="290"/>
            <p14:sldId id="291"/>
            <p14:sldId id="287"/>
            <p14:sldId id="274"/>
            <p14:sldId id="300"/>
            <p14:sldId id="276"/>
            <p14:sldId id="284"/>
            <p14:sldId id="297"/>
            <p14:sldId id="285"/>
            <p14:sldId id="294"/>
            <p14:sldId id="298"/>
            <p14:sldId id="288"/>
            <p14:sldId id="289"/>
            <p14:sldId id="292"/>
            <p14:sldId id="279"/>
            <p14:sldId id="295"/>
            <p14:sldId id="280"/>
            <p14:sldId id="281"/>
            <p14:sldId id="282"/>
            <p14:sldId id="283"/>
            <p14:sldId id="299"/>
            <p14:sldId id="2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2F2F2"/>
    <a:srgbClr val="FFFF00"/>
    <a:srgbClr val="FF33CC"/>
    <a:srgbClr val="5792A1"/>
    <a:srgbClr val="006071"/>
    <a:srgbClr val="A5C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68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explosion val="13"/>
            <c:spPr>
              <a:solidFill>
                <a:srgbClr val="CCFF33"/>
              </a:solidFill>
            </c:spPr>
          </c:dPt>
          <c:dPt>
            <c:idx val="1"/>
            <c:bubble3D val="0"/>
            <c:explosion val="10"/>
            <c:spPr>
              <a:solidFill>
                <a:srgbClr val="4AA729"/>
              </a:solidFill>
            </c:spPr>
          </c:dPt>
          <c:dPt>
            <c:idx val="2"/>
            <c:bubble3D val="0"/>
            <c:explosion val="9"/>
            <c:spPr>
              <a:solidFill>
                <a:srgbClr val="00B0F0"/>
              </a:solidFill>
            </c:spPr>
          </c:dPt>
          <c:dPt>
            <c:idx val="3"/>
            <c:bubble3D val="0"/>
            <c:explosion val="6"/>
            <c:spPr>
              <a:solidFill>
                <a:srgbClr val="C00000"/>
              </a:solidFill>
            </c:spPr>
          </c:dPt>
          <c:cat>
            <c:strRef>
              <c:f>Tabelle1!$A$2:$A$5</c:f>
              <c:strCache>
                <c:ptCount val="4"/>
                <c:pt idx="0">
                  <c:v>Fuß</c:v>
                </c:pt>
                <c:pt idx="1">
                  <c:v>Rad </c:v>
                </c:pt>
                <c:pt idx="2">
                  <c:v>ÖV</c:v>
                </c:pt>
                <c:pt idx="3">
                  <c:v>KFZ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25</c:v>
                </c:pt>
                <c:pt idx="1">
                  <c:v>23</c:v>
                </c:pt>
                <c:pt idx="2">
                  <c:v>16</c:v>
                </c:pt>
                <c:pt idx="3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4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explosion val="13"/>
            <c:spPr>
              <a:solidFill>
                <a:srgbClr val="CCFF33"/>
              </a:solidFill>
            </c:spPr>
          </c:dPt>
          <c:dPt>
            <c:idx val="1"/>
            <c:bubble3D val="0"/>
            <c:explosion val="10"/>
            <c:spPr>
              <a:solidFill>
                <a:srgbClr val="4AA729"/>
              </a:solidFill>
            </c:spPr>
          </c:dPt>
          <c:dPt>
            <c:idx val="2"/>
            <c:bubble3D val="0"/>
            <c:explosion val="9"/>
            <c:spPr>
              <a:solidFill>
                <a:srgbClr val="00B0F0"/>
              </a:solidFill>
            </c:spPr>
          </c:dPt>
          <c:dPt>
            <c:idx val="3"/>
            <c:bubble3D val="0"/>
            <c:explosion val="6"/>
            <c:spPr>
              <a:solidFill>
                <a:srgbClr val="C00000"/>
              </a:solidFill>
            </c:spPr>
          </c:dPt>
          <c:cat>
            <c:strRef>
              <c:f>Tabelle1!$A$2:$A$5</c:f>
              <c:strCache>
                <c:ptCount val="4"/>
                <c:pt idx="0">
                  <c:v>Fuß</c:v>
                </c:pt>
                <c:pt idx="2">
                  <c:v>ÖV</c:v>
                </c:pt>
                <c:pt idx="3">
                  <c:v>KFZ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55</c:v>
                </c:pt>
                <c:pt idx="2">
                  <c:v>25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38455806495957E-2"/>
          <c:y val="2.7321628020116558E-2"/>
          <c:w val="0.90014093717439592"/>
          <c:h val="0.851281159648300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67B16"/>
            </a:solidFill>
          </c:spPr>
          <c:invertIfNegative val="0"/>
          <c:cat>
            <c:strRef>
              <c:f>Tabelle1!$A$1:$W$1</c:f>
              <c:strCache>
                <c:ptCount val="23"/>
                <c:pt idx="0">
                  <c:v>Spalte1</c:v>
                </c:pt>
                <c:pt idx="1">
                  <c:v>1990</c:v>
                </c:pt>
                <c:pt idx="2">
                  <c:v>1994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Tabelle1!$A$2:$W$2</c:f>
              <c:numCache>
                <c:formatCode>General</c:formatCode>
                <c:ptCount val="23"/>
                <c:pt idx="0">
                  <c:v>0</c:v>
                </c:pt>
                <c:pt idx="1">
                  <c:v>28</c:v>
                </c:pt>
                <c:pt idx="2">
                  <c:v>500</c:v>
                </c:pt>
                <c:pt idx="3">
                  <c:v>1200</c:v>
                </c:pt>
                <c:pt idx="4">
                  <c:v>1700</c:v>
                </c:pt>
                <c:pt idx="5">
                  <c:v>2050</c:v>
                </c:pt>
                <c:pt idx="6">
                  <c:v>2400</c:v>
                </c:pt>
                <c:pt idx="7">
                  <c:v>2600</c:v>
                </c:pt>
                <c:pt idx="8">
                  <c:v>3020</c:v>
                </c:pt>
                <c:pt idx="9">
                  <c:v>3280</c:v>
                </c:pt>
                <c:pt idx="10">
                  <c:v>3600</c:v>
                </c:pt>
                <c:pt idx="11">
                  <c:v>3900</c:v>
                </c:pt>
                <c:pt idx="12">
                  <c:v>4400</c:v>
                </c:pt>
                <c:pt idx="13">
                  <c:v>4900</c:v>
                </c:pt>
                <c:pt idx="14">
                  <c:v>5400</c:v>
                </c:pt>
                <c:pt idx="15">
                  <c:v>6300</c:v>
                </c:pt>
                <c:pt idx="16">
                  <c:v>7100</c:v>
                </c:pt>
                <c:pt idx="17">
                  <c:v>7700</c:v>
                </c:pt>
                <c:pt idx="18">
                  <c:v>8600</c:v>
                </c:pt>
                <c:pt idx="19">
                  <c:v>9890</c:v>
                </c:pt>
                <c:pt idx="20">
                  <c:v>11200</c:v>
                </c:pt>
                <c:pt idx="21">
                  <c:v>12600</c:v>
                </c:pt>
                <c:pt idx="22">
                  <c:v>13750</c:v>
                </c:pt>
              </c:numCache>
            </c:numRef>
          </c:val>
        </c:ser>
        <c:ser>
          <c:idx val="1"/>
          <c:order val="1"/>
          <c:spPr>
            <a:solidFill>
              <a:srgbClr val="00B0F0"/>
            </a:solidFill>
          </c:spPr>
          <c:invertIfNegative val="0"/>
          <c:cat>
            <c:strRef>
              <c:f>Tabelle1!$A$1:$W$1</c:f>
              <c:strCache>
                <c:ptCount val="23"/>
                <c:pt idx="0">
                  <c:v>Spalte1</c:v>
                </c:pt>
                <c:pt idx="1">
                  <c:v>1990</c:v>
                </c:pt>
                <c:pt idx="2">
                  <c:v>1994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Tabelle1!$A$3:$W$3</c:f>
              <c:numCache>
                <c:formatCode>General</c:formatCode>
                <c:ptCount val="23"/>
                <c:pt idx="0">
                  <c:v>0</c:v>
                </c:pt>
                <c:pt idx="15">
                  <c:v>30</c:v>
                </c:pt>
                <c:pt idx="16">
                  <c:v>100</c:v>
                </c:pt>
                <c:pt idx="17">
                  <c:v>150</c:v>
                </c:pt>
                <c:pt idx="18">
                  <c:v>150</c:v>
                </c:pt>
                <c:pt idx="19">
                  <c:v>200</c:v>
                </c:pt>
                <c:pt idx="20">
                  <c:v>250</c:v>
                </c:pt>
                <c:pt idx="21">
                  <c:v>270</c:v>
                </c:pt>
                <c:pt idx="22">
                  <c:v>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262426624"/>
        <c:axId val="262428160"/>
      </c:barChart>
      <c:catAx>
        <c:axId val="262426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2428160"/>
        <c:crosses val="autoZero"/>
        <c:auto val="1"/>
        <c:lblAlgn val="ctr"/>
        <c:lblOffset val="100"/>
        <c:noMultiLvlLbl val="0"/>
      </c:catAx>
      <c:valAx>
        <c:axId val="262428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242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433070866141735E-2"/>
          <c:y val="3.2872783096105737E-2"/>
          <c:w val="0.81524048556430451"/>
          <c:h val="0.490374092762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important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Tabelle1!$A$2:$A$18</c:f>
              <c:strCache>
                <c:ptCount val="17"/>
                <c:pt idx="0">
                  <c:v>easy reservation</c:v>
                </c:pt>
                <c:pt idx="1">
                  <c:v>availability of a car at desired moment</c:v>
                </c:pt>
                <c:pt idx="2">
                  <c:v>proximity of a station</c:v>
                </c:pt>
                <c:pt idx="3">
                  <c:v>easy use of vehicles</c:v>
                </c:pt>
                <c:pt idx="4">
                  <c:v>goodwill (in case of problems)</c:v>
                </c:pt>
                <c:pt idx="5">
                  <c:v>24/7 call centre (phone)</c:v>
                </c:pt>
                <c:pt idx="6">
                  <c:v>cleanliness of cars</c:v>
                </c:pt>
                <c:pt idx="7">
                  <c:v>choice between car types</c:v>
                </c:pt>
                <c:pt idx="8">
                  <c:v>fixed parking spots at stations</c:v>
                </c:pt>
                <c:pt idx="9">
                  <c:v>combined intermodal station with PT</c:v>
                </c:pt>
                <c:pt idx="10">
                  <c:v>visibility of stations</c:v>
                </c:pt>
                <c:pt idx="11">
                  <c:v>information about new offers etc.</c:v>
                </c:pt>
                <c:pt idx="12">
                  <c:v>availability of child seats</c:v>
                </c:pt>
                <c:pt idx="13">
                  <c:v>vehicles with high-end equipment (navi etc.)</c:v>
                </c:pt>
                <c:pt idx="14">
                  <c:v>trendy, sporty vehicles in the fleet</c:v>
                </c:pt>
                <c:pt idx="15">
                  <c:v>non-visible stations (in backyards and garages)</c:v>
                </c:pt>
                <c:pt idx="16">
                  <c:v>design and appearance of the cars</c:v>
                </c:pt>
              </c:strCache>
            </c:strRef>
          </c:cat>
          <c:val>
            <c:numRef>
              <c:f>Tabelle1!$B$2:$B$18</c:f>
              <c:numCache>
                <c:formatCode>General</c:formatCode>
                <c:ptCount val="17"/>
                <c:pt idx="0">
                  <c:v>79</c:v>
                </c:pt>
                <c:pt idx="1">
                  <c:v>68</c:v>
                </c:pt>
                <c:pt idx="2">
                  <c:v>60</c:v>
                </c:pt>
                <c:pt idx="3">
                  <c:v>46</c:v>
                </c:pt>
                <c:pt idx="4">
                  <c:v>42</c:v>
                </c:pt>
                <c:pt idx="5">
                  <c:v>41</c:v>
                </c:pt>
                <c:pt idx="6">
                  <c:v>25</c:v>
                </c:pt>
                <c:pt idx="7">
                  <c:v>25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16</c:v>
                </c:pt>
                <c:pt idx="12">
                  <c:v>11</c:v>
                </c:pt>
                <c:pt idx="13">
                  <c:v>10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 satisfied</c:v>
                </c:pt>
              </c:strCache>
            </c:strRef>
          </c:tx>
          <c:spPr>
            <a:noFill/>
          </c:spPr>
          <c:invertIfNegative val="0"/>
          <c:cat>
            <c:strRef>
              <c:f>Tabelle1!$A$2:$A$18</c:f>
              <c:strCache>
                <c:ptCount val="17"/>
                <c:pt idx="0">
                  <c:v>easy reservation</c:v>
                </c:pt>
                <c:pt idx="1">
                  <c:v>availability of a car at desired moment</c:v>
                </c:pt>
                <c:pt idx="2">
                  <c:v>proximity of a station</c:v>
                </c:pt>
                <c:pt idx="3">
                  <c:v>easy use of vehicles</c:v>
                </c:pt>
                <c:pt idx="4">
                  <c:v>goodwill (in case of problems)</c:v>
                </c:pt>
                <c:pt idx="5">
                  <c:v>24/7 call centre (phone)</c:v>
                </c:pt>
                <c:pt idx="6">
                  <c:v>cleanliness of cars</c:v>
                </c:pt>
                <c:pt idx="7">
                  <c:v>choice between car types</c:v>
                </c:pt>
                <c:pt idx="8">
                  <c:v>fixed parking spots at stations</c:v>
                </c:pt>
                <c:pt idx="9">
                  <c:v>combined intermodal station with PT</c:v>
                </c:pt>
                <c:pt idx="10">
                  <c:v>visibility of stations</c:v>
                </c:pt>
                <c:pt idx="11">
                  <c:v>information about new offers etc.</c:v>
                </c:pt>
                <c:pt idx="12">
                  <c:v>availability of child seats</c:v>
                </c:pt>
                <c:pt idx="13">
                  <c:v>vehicles with high-end equipment (navi etc.)</c:v>
                </c:pt>
                <c:pt idx="14">
                  <c:v>trendy, sporty vehicles in the fleet</c:v>
                </c:pt>
                <c:pt idx="15">
                  <c:v>non-visible stations (in backyards and garages)</c:v>
                </c:pt>
                <c:pt idx="16">
                  <c:v>design and appearance of the cars</c:v>
                </c:pt>
              </c:strCache>
            </c:strRef>
          </c:cat>
          <c:val>
            <c:numRef>
              <c:f>Tabelle1!$C$2:$C$18</c:f>
              <c:numCache>
                <c:formatCode>General</c:formatCode>
                <c:ptCount val="17"/>
                <c:pt idx="0">
                  <c:v>93</c:v>
                </c:pt>
                <c:pt idx="1">
                  <c:v>81</c:v>
                </c:pt>
                <c:pt idx="2">
                  <c:v>84</c:v>
                </c:pt>
                <c:pt idx="3">
                  <c:v>89</c:v>
                </c:pt>
                <c:pt idx="4">
                  <c:v>51</c:v>
                </c:pt>
                <c:pt idx="5">
                  <c:v>82</c:v>
                </c:pt>
                <c:pt idx="6">
                  <c:v>86</c:v>
                </c:pt>
                <c:pt idx="7">
                  <c:v>81</c:v>
                </c:pt>
                <c:pt idx="8">
                  <c:v>73</c:v>
                </c:pt>
                <c:pt idx="9">
                  <c:v>78</c:v>
                </c:pt>
                <c:pt idx="10">
                  <c:v>81</c:v>
                </c:pt>
                <c:pt idx="11">
                  <c:v>85</c:v>
                </c:pt>
                <c:pt idx="12">
                  <c:v>48</c:v>
                </c:pt>
                <c:pt idx="13">
                  <c:v>61</c:v>
                </c:pt>
                <c:pt idx="14">
                  <c:v>45</c:v>
                </c:pt>
                <c:pt idx="15">
                  <c:v>43</c:v>
                </c:pt>
                <c:pt idx="16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5"/>
        <c:axId val="262617728"/>
        <c:axId val="262623616"/>
      </c:barChart>
      <c:catAx>
        <c:axId val="26261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/>
            </a:pPr>
            <a:endParaRPr lang="de-DE"/>
          </a:p>
        </c:txPr>
        <c:crossAx val="262623616"/>
        <c:crosses val="autoZero"/>
        <c:auto val="1"/>
        <c:lblAlgn val="ctr"/>
        <c:lblOffset val="100"/>
        <c:noMultiLvlLbl val="0"/>
      </c:catAx>
      <c:valAx>
        <c:axId val="26262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2617728"/>
        <c:crosses val="autoZero"/>
        <c:crossBetween val="between"/>
        <c:majorUnit val="20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de-DE"/>
          </a:p>
        </c:txPr>
      </c:legendEntry>
      <c:layout>
        <c:manualLayout>
          <c:xMode val="edge"/>
          <c:yMode val="edge"/>
          <c:x val="2.8844160104986825E-2"/>
          <c:y val="0.81625192251903078"/>
          <c:w val="0.13839249781277341"/>
          <c:h val="0.1557639777435211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100"/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433070866141735E-2"/>
          <c:y val="3.2872783096105737E-2"/>
          <c:w val="0.81524048556430451"/>
          <c:h val="0.490374092762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important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Tabelle1!$A$2:$A$18</c:f>
              <c:strCache>
                <c:ptCount val="17"/>
                <c:pt idx="0">
                  <c:v>easy reservation</c:v>
                </c:pt>
                <c:pt idx="1">
                  <c:v>availability of a car at desired moment</c:v>
                </c:pt>
                <c:pt idx="2">
                  <c:v>proximity of a station</c:v>
                </c:pt>
                <c:pt idx="3">
                  <c:v>easy use of vehicles</c:v>
                </c:pt>
                <c:pt idx="4">
                  <c:v>goodwill (in case of problems)</c:v>
                </c:pt>
                <c:pt idx="5">
                  <c:v>24/7 call centre (phone)</c:v>
                </c:pt>
                <c:pt idx="6">
                  <c:v>cleanliness of cars</c:v>
                </c:pt>
                <c:pt idx="7">
                  <c:v>choice between car types</c:v>
                </c:pt>
                <c:pt idx="8">
                  <c:v>fixed parking spots at stations</c:v>
                </c:pt>
                <c:pt idx="9">
                  <c:v>combined intermodal station with PT</c:v>
                </c:pt>
                <c:pt idx="10">
                  <c:v>visibility of stations</c:v>
                </c:pt>
                <c:pt idx="11">
                  <c:v>information about new offers etc.</c:v>
                </c:pt>
                <c:pt idx="12">
                  <c:v>availability of child seats</c:v>
                </c:pt>
                <c:pt idx="13">
                  <c:v>vehicles with high-end equipment (navi etc.)</c:v>
                </c:pt>
                <c:pt idx="14">
                  <c:v>trendy, sporty vehicles in the fleet</c:v>
                </c:pt>
                <c:pt idx="15">
                  <c:v>non-visible stations (in backyards and garages)</c:v>
                </c:pt>
                <c:pt idx="16">
                  <c:v>design and appearance of the cars</c:v>
                </c:pt>
              </c:strCache>
            </c:strRef>
          </c:cat>
          <c:val>
            <c:numRef>
              <c:f>Tabelle1!$B$2:$B$18</c:f>
              <c:numCache>
                <c:formatCode>General</c:formatCode>
                <c:ptCount val="17"/>
                <c:pt idx="0">
                  <c:v>79</c:v>
                </c:pt>
                <c:pt idx="1">
                  <c:v>68</c:v>
                </c:pt>
                <c:pt idx="2">
                  <c:v>60</c:v>
                </c:pt>
                <c:pt idx="3">
                  <c:v>46</c:v>
                </c:pt>
                <c:pt idx="4">
                  <c:v>42</c:v>
                </c:pt>
                <c:pt idx="5">
                  <c:v>41</c:v>
                </c:pt>
                <c:pt idx="6">
                  <c:v>25</c:v>
                </c:pt>
                <c:pt idx="7">
                  <c:v>25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16</c:v>
                </c:pt>
                <c:pt idx="12">
                  <c:v>11</c:v>
                </c:pt>
                <c:pt idx="13">
                  <c:v>10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 satisfied</c:v>
                </c:pt>
              </c:strCache>
            </c:strRef>
          </c:tx>
          <c:spPr>
            <a:solidFill>
              <a:srgbClr val="AFDC7E"/>
            </a:solidFill>
          </c:spPr>
          <c:invertIfNegative val="0"/>
          <c:cat>
            <c:strRef>
              <c:f>Tabelle1!$A$2:$A$18</c:f>
              <c:strCache>
                <c:ptCount val="17"/>
                <c:pt idx="0">
                  <c:v>easy reservation</c:v>
                </c:pt>
                <c:pt idx="1">
                  <c:v>availability of a car at desired moment</c:v>
                </c:pt>
                <c:pt idx="2">
                  <c:v>proximity of a station</c:v>
                </c:pt>
                <c:pt idx="3">
                  <c:v>easy use of vehicles</c:v>
                </c:pt>
                <c:pt idx="4">
                  <c:v>goodwill (in case of problems)</c:v>
                </c:pt>
                <c:pt idx="5">
                  <c:v>24/7 call centre (phone)</c:v>
                </c:pt>
                <c:pt idx="6">
                  <c:v>cleanliness of cars</c:v>
                </c:pt>
                <c:pt idx="7">
                  <c:v>choice between car types</c:v>
                </c:pt>
                <c:pt idx="8">
                  <c:v>fixed parking spots at stations</c:v>
                </c:pt>
                <c:pt idx="9">
                  <c:v>combined intermodal station with PT</c:v>
                </c:pt>
                <c:pt idx="10">
                  <c:v>visibility of stations</c:v>
                </c:pt>
                <c:pt idx="11">
                  <c:v>information about new offers etc.</c:v>
                </c:pt>
                <c:pt idx="12">
                  <c:v>availability of child seats</c:v>
                </c:pt>
                <c:pt idx="13">
                  <c:v>vehicles with high-end equipment (navi etc.)</c:v>
                </c:pt>
                <c:pt idx="14">
                  <c:v>trendy, sporty vehicles in the fleet</c:v>
                </c:pt>
                <c:pt idx="15">
                  <c:v>non-visible stations (in backyards and garages)</c:v>
                </c:pt>
                <c:pt idx="16">
                  <c:v>design and appearance of the cars</c:v>
                </c:pt>
              </c:strCache>
            </c:strRef>
          </c:cat>
          <c:val>
            <c:numRef>
              <c:f>Tabelle1!$C$2:$C$18</c:f>
              <c:numCache>
                <c:formatCode>General</c:formatCode>
                <c:ptCount val="17"/>
                <c:pt idx="0">
                  <c:v>93</c:v>
                </c:pt>
                <c:pt idx="1">
                  <c:v>81</c:v>
                </c:pt>
                <c:pt idx="2">
                  <c:v>84</c:v>
                </c:pt>
                <c:pt idx="3">
                  <c:v>89</c:v>
                </c:pt>
                <c:pt idx="4">
                  <c:v>51</c:v>
                </c:pt>
                <c:pt idx="5">
                  <c:v>82</c:v>
                </c:pt>
                <c:pt idx="6">
                  <c:v>86</c:v>
                </c:pt>
                <c:pt idx="7">
                  <c:v>81</c:v>
                </c:pt>
                <c:pt idx="8">
                  <c:v>73</c:v>
                </c:pt>
                <c:pt idx="9">
                  <c:v>78</c:v>
                </c:pt>
                <c:pt idx="10">
                  <c:v>81</c:v>
                </c:pt>
                <c:pt idx="11">
                  <c:v>85</c:v>
                </c:pt>
                <c:pt idx="12">
                  <c:v>48</c:v>
                </c:pt>
                <c:pt idx="13">
                  <c:v>61</c:v>
                </c:pt>
                <c:pt idx="14">
                  <c:v>45</c:v>
                </c:pt>
                <c:pt idx="15">
                  <c:v>43</c:v>
                </c:pt>
                <c:pt idx="16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5"/>
        <c:axId val="260965120"/>
        <c:axId val="260966656"/>
      </c:barChart>
      <c:catAx>
        <c:axId val="26096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/>
            </a:pPr>
            <a:endParaRPr lang="de-DE"/>
          </a:p>
        </c:txPr>
        <c:crossAx val="260966656"/>
        <c:crosses val="autoZero"/>
        <c:auto val="1"/>
        <c:lblAlgn val="ctr"/>
        <c:lblOffset val="100"/>
        <c:noMultiLvlLbl val="0"/>
      </c:catAx>
      <c:valAx>
        <c:axId val="260966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0965120"/>
        <c:crosses val="autoZero"/>
        <c:crossBetween val="between"/>
        <c:majorUnit val="20"/>
      </c:valAx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de-DE"/>
          </a:p>
        </c:txPr>
      </c:legendEntry>
      <c:legendEntry>
        <c:idx val="1"/>
        <c:txPr>
          <a:bodyPr/>
          <a:lstStyle/>
          <a:p>
            <a:pPr>
              <a:defRPr sz="1800"/>
            </a:pPr>
            <a:endParaRPr lang="de-DE"/>
          </a:p>
        </c:txPr>
      </c:legendEntry>
      <c:layout>
        <c:manualLayout>
          <c:xMode val="edge"/>
          <c:yMode val="edge"/>
          <c:x val="2.8844160104986825E-2"/>
          <c:y val="0.81625192251903078"/>
          <c:w val="0.13839249781277341"/>
          <c:h val="0.1557639777435211"/>
        </c:manualLayout>
      </c:layout>
      <c:overlay val="0"/>
      <c:spPr>
        <a:solidFill>
          <a:schemeClr val="accent1">
            <a:lumMod val="20000"/>
            <a:lumOff val="80000"/>
          </a:schemeClr>
        </a:solidFill>
      </c:sp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1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FB0F8-5795-4246-B9B6-0F5DEC4539D2}" type="datetimeFigureOut">
              <a:rPr lang="de-AT" smtClean="0"/>
              <a:t>16.04.2018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4DEEE-D691-4CE4-BED7-4454D652016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8402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7DC15-D34A-47E9-9E32-98AB8AEC0671}" type="datetimeFigureOut">
              <a:rPr lang="de-AT" smtClean="0"/>
              <a:t>16.04.2018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E51D0-C52C-447C-AB1F-6922C30716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730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E51D0-C52C-447C-AB1F-6922C3071648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353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ackup2\Public_Relations\10_Veranstaltungen\TRA\TRA_Wien_2018\14_Grafik\PPT-Vorlage\PPT_Cover_16x9_neu-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612" y="1"/>
            <a:ext cx="9576951" cy="52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97819"/>
            <a:ext cx="6694512" cy="110251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7088832" cy="131445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A5C73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5" name="Rechteck 4"/>
          <p:cNvSpPr/>
          <p:nvPr userDrawn="1"/>
        </p:nvSpPr>
        <p:spPr>
          <a:xfrm>
            <a:off x="1889827" y="4115400"/>
            <a:ext cx="5400600" cy="1000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 descr="\\backup2\Public_Relations\10_Veranstaltungen\TRA\TRA_Wien_2018\14_Grafik\PPT-Vorlage\Logoleiste_mit bmvit_text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22556"/>
          <a:stretch/>
        </p:blipFill>
        <p:spPr bwMode="auto">
          <a:xfrm>
            <a:off x="2339753" y="4143018"/>
            <a:ext cx="4608511" cy="9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06D5-38F9-4A76-AD45-6A06F26C5AEC}" type="datetime1">
              <a:rPr lang="de-AT" smtClean="0"/>
              <a:t>16.04.2018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26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E0CC-9072-443A-90F4-A1CB8130294A}" type="datetime1">
              <a:rPr lang="de-AT" smtClean="0"/>
              <a:t>16.04.2018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83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rei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6321" y="403487"/>
            <a:ext cx="8229601" cy="37266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 baseline="0">
                <a:latin typeface=""/>
              </a:defRPr>
            </a:lvl1pPr>
          </a:lstStyle>
          <a:p>
            <a:pPr lvl="0"/>
            <a:r>
              <a:rPr lang="de-DE" dirty="0" smtClean="0"/>
              <a:t>Unterzeile einfügen</a:t>
            </a:r>
            <a:endParaRPr lang="de-DE" dirty="0"/>
          </a:p>
        </p:txBody>
      </p:sp>
      <p:sp>
        <p:nvSpPr>
          <p:cNvPr id="8" name="Titel 11"/>
          <p:cNvSpPr>
            <a:spLocks noGrp="1"/>
          </p:cNvSpPr>
          <p:nvPr>
            <p:ph type="title" hasCustomPrompt="1"/>
          </p:nvPr>
        </p:nvSpPr>
        <p:spPr>
          <a:xfrm>
            <a:off x="236321" y="123143"/>
            <a:ext cx="8229601" cy="3324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 err="1" smtClean="0"/>
              <a:t>Folienüberschrift</a:t>
            </a:r>
            <a:r>
              <a:rPr lang="nl-NL" dirty="0" smtClean="0"/>
              <a:t> </a:t>
            </a:r>
            <a:r>
              <a:rPr lang="nl-NL" dirty="0" err="1" smtClean="0"/>
              <a:t>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9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 txBox="1">
            <a:spLocks noChangeArrowheads="1"/>
          </p:cNvSpPr>
          <p:nvPr userDrawn="1"/>
        </p:nvSpPr>
        <p:spPr bwMode="auto">
          <a:xfrm>
            <a:off x="520701" y="303610"/>
            <a:ext cx="8208963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326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endParaRPr lang="de-DE" altLang="de-DE" kern="0" dirty="0" smtClean="0"/>
          </a:p>
        </p:txBody>
      </p:sp>
      <p:sp>
        <p:nvSpPr>
          <p:cNvPr id="4" name="Text Box 22"/>
          <p:cNvSpPr txBox="1">
            <a:spLocks noChangeArrowheads="1"/>
          </p:cNvSpPr>
          <p:nvPr userDrawn="1"/>
        </p:nvSpPr>
        <p:spPr bwMode="auto">
          <a:xfrm>
            <a:off x="539751" y="1275160"/>
            <a:ext cx="8208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DE" smtClean="0">
              <a:cs typeface="+mn-cs"/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Textmasterformate durch Klicken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443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4"/>
          <a:stretch/>
        </p:blipFill>
        <p:spPr>
          <a:xfrm>
            <a:off x="3799264" y="2340"/>
            <a:ext cx="5344736" cy="11149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563072" cy="857250"/>
          </a:xfrm>
        </p:spPr>
        <p:txBody>
          <a:bodyPr>
            <a:noAutofit/>
          </a:bodyPr>
          <a:lstStyle>
            <a:lvl1pPr algn="l">
              <a:defRPr sz="3200">
                <a:solidFill>
                  <a:srgbClr val="006071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800">
                <a:solidFill>
                  <a:srgbClr val="006071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>
                <a:solidFill>
                  <a:srgbClr val="006071"/>
                </a:solidFill>
                <a:latin typeface="+mj-lt"/>
              </a:defRPr>
            </a:lvl2pPr>
            <a:lvl3pPr marL="1143000" indent="-228600">
              <a:buFont typeface="Symbol" panose="05050102010706020507" pitchFamily="18" charset="2"/>
              <a:buChar char="-"/>
              <a:defRPr sz="2000">
                <a:solidFill>
                  <a:srgbClr val="006071"/>
                </a:solidFill>
                <a:latin typeface="+mj-lt"/>
              </a:defRPr>
            </a:lvl3pPr>
            <a:lvl4pPr>
              <a:defRPr>
                <a:solidFill>
                  <a:srgbClr val="006071"/>
                </a:solidFill>
                <a:latin typeface="Myriad Pro" pitchFamily="34" charset="0"/>
              </a:defRPr>
            </a:lvl4pPr>
            <a:lvl5pPr>
              <a:defRPr>
                <a:solidFill>
                  <a:srgbClr val="006071"/>
                </a:solidFill>
                <a:latin typeface="Myriad Pro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92A1"/>
                </a:solidFill>
                <a:latin typeface="+mj-lt"/>
              </a:defRPr>
            </a:lvl1pPr>
          </a:lstStyle>
          <a:p>
            <a:fld id="{7164DB96-8427-439A-A3B3-E5FAD62729D1}" type="datetime1">
              <a:rPr lang="de-AT" smtClean="0"/>
              <a:pPr/>
              <a:t>16.04.2018</a:t>
            </a:fld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563888" y="4767263"/>
            <a:ext cx="2133600" cy="273844"/>
          </a:xfrm>
        </p:spPr>
        <p:txBody>
          <a:bodyPr/>
          <a:lstStyle>
            <a:lvl1pPr algn="ctr">
              <a:defRPr>
                <a:solidFill>
                  <a:srgbClr val="5792A1"/>
                </a:solidFill>
                <a:latin typeface="+mj-lt"/>
              </a:defRPr>
            </a:lvl1pPr>
          </a:lstStyle>
          <a:p>
            <a:fld id="{49F37A30-9692-4293-8E13-5BF8A0C65B69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8" name="Inhaltsplatzhalt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65" y="4515966"/>
            <a:ext cx="1753442" cy="5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4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1378" y="2733768"/>
            <a:ext cx="7772400" cy="1538957"/>
          </a:xfrm>
        </p:spPr>
        <p:txBody>
          <a:bodyPr anchor="t">
            <a:normAutofit/>
          </a:bodyPr>
          <a:lstStyle>
            <a:lvl1pPr algn="r">
              <a:defRPr sz="2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31378" y="1599643"/>
            <a:ext cx="7772400" cy="1125140"/>
          </a:xfrm>
        </p:spPr>
        <p:txBody>
          <a:bodyPr anchor="b">
            <a:normAutofit/>
          </a:bodyPr>
          <a:lstStyle>
            <a:lvl1pPr marL="0" indent="0" algn="r">
              <a:buNone/>
              <a:defRPr sz="3200">
                <a:solidFill>
                  <a:srgbClr val="5792A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 smtClean="0"/>
              <a:t>Contact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098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B8915-CBF3-4A6C-A2C1-2E04D5548B77}" type="datetime1">
              <a:rPr lang="de-AT" smtClean="0"/>
              <a:t>16.04.2018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40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CE5B7-AB76-45A6-B3EC-CEC8726636D0}" type="datetime1">
              <a:rPr lang="de-AT" smtClean="0"/>
              <a:t>16.04.2018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14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F284D-BE33-43B2-82A3-26FA91103212}" type="datetime1">
              <a:rPr lang="de-AT" smtClean="0"/>
              <a:t>16.04.2018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455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F9777-8AB6-4F94-B6C2-A6DA7E59C38E}" type="datetime1">
              <a:rPr lang="de-AT" smtClean="0"/>
              <a:t>16.04.2018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79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F8EB-51B2-4BD5-B1FB-E92B4D4DA749}" type="datetime1">
              <a:rPr lang="de-AT" smtClean="0"/>
              <a:t>16.04.2018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88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F78A-0CE6-4026-98EB-759388F32CAF}" type="datetime1">
              <a:rPr lang="de-AT" smtClean="0"/>
              <a:t>16.04.2018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22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323F4-97D1-4289-BDB8-56236E59AE7B}" type="datetime1">
              <a:rPr lang="de-AT" smtClean="0"/>
              <a:t>16.04.2018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7A30-9692-4293-8E13-5BF8A0C65B6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20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civitas-sunrise.eu/" TargetMode="Externa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ivitas-sunrise.eu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hyperlink" Target="http://civitas-sunrise.e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09936" y="1597819"/>
            <a:ext cx="6694512" cy="1102519"/>
          </a:xfrm>
        </p:spPr>
        <p:txBody>
          <a:bodyPr>
            <a:normAutofit fontScale="90000"/>
          </a:bodyPr>
          <a:lstStyle/>
          <a:p>
            <a:r>
              <a:rPr lang="en-US" sz="4000" i="1" dirty="0"/>
              <a:t>‘Mobility as a service’ in practice and urban </a:t>
            </a:r>
            <a:r>
              <a:rPr lang="en-US" sz="4000" i="1" dirty="0" smtClean="0"/>
              <a:t>development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5616" y="3723878"/>
            <a:ext cx="7088832" cy="505222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/>
              <a:t>Michael Glotz-Richter, City of Bremen, </a:t>
            </a:r>
            <a:r>
              <a:rPr lang="en-US" dirty="0" smtClean="0"/>
              <a:t>Germany</a:t>
            </a:r>
            <a:endParaRPr lang="en-US" dirty="0"/>
          </a:p>
        </p:txBody>
      </p:sp>
      <p:pic>
        <p:nvPicPr>
          <p:cNvPr id="13" name="Picture 2" descr="\\ATSRV01\daten1\06_Kommunikation\10_Veranstaltungen\TRA\TRA_Wien_2018\14_Grafik\PPT-Vorlage\Österreich_flag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80" y="448230"/>
            <a:ext cx="630226" cy="4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068" y="429870"/>
            <a:ext cx="648071" cy="4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213992" y="2789515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Jointly contributing to low-car, and low-carbon and affordable</a:t>
            </a:r>
          </a:p>
          <a:p>
            <a:pPr algn="r"/>
            <a:r>
              <a:rPr lang="en-US" i="1" dirty="0">
                <a:solidFill>
                  <a:schemeClr val="bg1"/>
                </a:solidFill>
              </a:rPr>
              <a:t>housing: the Bremen Hulsberg case (H2020 project SUNRISE)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Picture 15" descr="SUBV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726" y="3685704"/>
            <a:ext cx="1997050" cy="32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ivitas-Sunris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6" y="2478783"/>
            <a:ext cx="1997049" cy="9570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7736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43608" y="2019429"/>
            <a:ext cx="1872208" cy="21154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leichschenkliges Dreieck 6"/>
          <p:cNvSpPr/>
          <p:nvPr/>
        </p:nvSpPr>
        <p:spPr>
          <a:xfrm>
            <a:off x="855459" y="851451"/>
            <a:ext cx="2248505" cy="1175145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043608" y="4183321"/>
            <a:ext cx="1872208" cy="8640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9"/>
          <p:cNvCxnSpPr/>
          <p:nvPr/>
        </p:nvCxnSpPr>
        <p:spPr>
          <a:xfrm>
            <a:off x="107504" y="4148489"/>
            <a:ext cx="3672408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425127" y="4391514"/>
            <a:ext cx="4119205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10 – 15 % </a:t>
            </a:r>
            <a:r>
              <a:rPr lang="de-DE" sz="2400" dirty="0" err="1" smtClean="0">
                <a:solidFill>
                  <a:srgbClr val="FF0000"/>
                </a:solidFill>
              </a:rPr>
              <a:t>of</a:t>
            </a:r>
            <a:r>
              <a:rPr lang="de-DE" sz="2400" dirty="0" smtClean="0">
                <a:solidFill>
                  <a:srgbClr val="FF0000"/>
                </a:solidFill>
              </a:rPr>
              <a:t>  </a:t>
            </a:r>
            <a:r>
              <a:rPr lang="de-DE" sz="2400" dirty="0" err="1" smtClean="0">
                <a:solidFill>
                  <a:srgbClr val="FF0000"/>
                </a:solidFill>
              </a:rPr>
              <a:t>construction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costs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63811" y="4206849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</a:rPr>
              <a:t>30,000 € -</a:t>
            </a:r>
          </a:p>
          <a:p>
            <a:pPr algn="ctr"/>
            <a:r>
              <a:rPr lang="de-DE" sz="2400" b="1" dirty="0" smtClean="0">
                <a:solidFill>
                  <a:srgbClr val="FFFF00"/>
                </a:solidFill>
              </a:rPr>
              <a:t>50,000 €  </a:t>
            </a:r>
            <a:endParaRPr lang="de-DE" sz="2400" b="1" dirty="0">
              <a:solidFill>
                <a:srgbClr val="FF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48438" y="1876806"/>
            <a:ext cx="3583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chemeClr val="bg2"/>
                </a:solidFill>
              </a:rPr>
              <a:t>Consider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costs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for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mobility</a:t>
            </a:r>
            <a:r>
              <a:rPr lang="de-DE" sz="2400" dirty="0" smtClean="0">
                <a:solidFill>
                  <a:schemeClr val="bg2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sz="2400" dirty="0" err="1" smtClean="0">
                <a:solidFill>
                  <a:schemeClr val="bg2"/>
                </a:solidFill>
              </a:rPr>
              <a:t>Costs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for</a:t>
            </a:r>
            <a:r>
              <a:rPr lang="de-DE" sz="2400" dirty="0" smtClean="0">
                <a:solidFill>
                  <a:schemeClr val="bg2"/>
                </a:solidFill>
              </a:rPr>
              <a:t> car-</a:t>
            </a:r>
            <a:r>
              <a:rPr lang="de-DE" sz="2400" dirty="0" err="1" smtClean="0">
                <a:solidFill>
                  <a:schemeClr val="bg2"/>
                </a:solidFill>
              </a:rPr>
              <a:t>parking</a:t>
            </a:r>
            <a:endParaRPr lang="de-DE" sz="2400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400" dirty="0" err="1" smtClean="0">
                <a:solidFill>
                  <a:schemeClr val="bg2"/>
                </a:solidFill>
              </a:rPr>
              <a:t>Costs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of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car</a:t>
            </a:r>
            <a:r>
              <a:rPr lang="de-DE" sz="2400" dirty="0" smtClean="0">
                <a:solidFill>
                  <a:schemeClr val="bg2"/>
                </a:solidFill>
              </a:rPr>
              <a:t> </a:t>
            </a:r>
            <a:r>
              <a:rPr lang="de-DE" sz="2400" dirty="0" err="1" smtClean="0">
                <a:solidFill>
                  <a:schemeClr val="bg2"/>
                </a:solidFill>
              </a:rPr>
              <a:t>ownership</a:t>
            </a:r>
            <a:endParaRPr lang="de-DE" sz="2400" dirty="0">
              <a:solidFill>
                <a:schemeClr val="bg2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6241" y="123478"/>
            <a:ext cx="27487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Affordable</a:t>
            </a:r>
            <a:r>
              <a:rPr lang="de-DE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housing</a:t>
            </a:r>
            <a:endParaRPr lang="de-D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16013" y="4893469"/>
            <a:ext cx="5256212" cy="1952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596" y="-596602"/>
            <a:ext cx="943107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 rot="642172">
            <a:off x="4712231" y="1795832"/>
            <a:ext cx="3096344" cy="18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6241832" y="1950974"/>
            <a:ext cx="471837" cy="432048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512" y="154836"/>
            <a:ext cx="3578865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2. </a:t>
            </a:r>
            <a:r>
              <a:rPr lang="de-DE" sz="2400" b="1" dirty="0" err="1" smtClean="0">
                <a:solidFill>
                  <a:schemeClr val="bg1"/>
                </a:solidFill>
              </a:rPr>
              <a:t>Neighbourhood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around</a:t>
            </a:r>
            <a:r>
              <a:rPr lang="de-DE" sz="2400" b="1" dirty="0" smtClean="0">
                <a:solidFill>
                  <a:schemeClr val="bg1"/>
                </a:solidFill>
              </a:rPr>
              <a:t/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     New Development Area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http://sunrise-bremen.de/wp-content/uploads/2018/02/Sunrise_Strassenkarte_Flyer_neu-1024x7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81" y="-99325"/>
            <a:ext cx="7178419" cy="5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179512" y="154836"/>
            <a:ext cx="3578865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2. </a:t>
            </a:r>
            <a:r>
              <a:rPr lang="de-DE" sz="2400" b="1" dirty="0" err="1" smtClean="0">
                <a:solidFill>
                  <a:schemeClr val="bg1"/>
                </a:solidFill>
              </a:rPr>
              <a:t>Neighbourhood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around</a:t>
            </a:r>
            <a:r>
              <a:rPr lang="de-DE" sz="2400" b="1" dirty="0" smtClean="0">
                <a:solidFill>
                  <a:schemeClr val="bg1"/>
                </a:solidFill>
              </a:rPr>
              <a:t/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     New Development Area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pic>
        <p:nvPicPr>
          <p:cNvPr id="7" name="Picture 5" descr="IMG_978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7" y="2657738"/>
            <a:ext cx="3456385" cy="24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09183"/>
            <a:ext cx="2592288" cy="52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164288" y="4844891"/>
            <a:ext cx="109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bg2"/>
                </a:solidFill>
              </a:rPr>
              <a:t>WeserKurier</a:t>
            </a:r>
            <a:endParaRPr lang="de-DE" sz="1400" dirty="0">
              <a:solidFill>
                <a:schemeClr val="bg2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11"/>
            <a:ext cx="3456385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3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526"/>
            <a:ext cx="5823758" cy="3681618"/>
          </a:xfrm>
          <a:prstGeom prst="rect">
            <a:avLst/>
          </a:prstGeom>
        </p:spPr>
      </p:pic>
      <p:pic>
        <p:nvPicPr>
          <p:cNvPr id="7" name="Picture 2" descr="Civitas-Sunris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1497"/>
            <a:ext cx="1467769" cy="7034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71" y="1947"/>
            <a:ext cx="4463530" cy="516209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768" y="1234"/>
            <a:ext cx="23269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On-street </a:t>
            </a:r>
            <a:r>
              <a:rPr lang="de-DE" dirty="0" err="1" smtClean="0"/>
              <a:t>participation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1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-27754" y="0"/>
            <a:ext cx="9171753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21789"/>
            <a:ext cx="2790340" cy="19212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39" y="821789"/>
            <a:ext cx="2812843" cy="19212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821789"/>
            <a:ext cx="2742335" cy="19212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116456"/>
            <a:ext cx="2790340" cy="20270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157106"/>
            <a:ext cx="2760306" cy="198639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Car-Sharing in Bremen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39" y="3157106"/>
            <a:ext cx="2811236" cy="198639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496" y="474226"/>
            <a:ext cx="837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Reservation (in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advance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spontaneous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via Internet,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phone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smartphone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</a:t>
            </a:r>
            <a:endParaRPr lang="de-DE" sz="18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27877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Station</a:t>
            </a:r>
            <a:endParaRPr lang="de-DE" sz="18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55976" y="277442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Access</a:t>
            </a:r>
            <a:endParaRPr lang="de-DE" sz="18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73445" y="278777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drive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 (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return</a:t>
            </a:r>
            <a:r>
              <a:rPr lang="de-DE" sz="18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de-DE" sz="18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3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8940">
            <a:off x="2043221" y="1303381"/>
            <a:ext cx="1955631" cy="238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5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96" y="699542"/>
            <a:ext cx="8229600" cy="38950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smtClean="0">
                <a:solidFill>
                  <a:srgbClr val="FFFF00"/>
                </a:solidFill>
              </a:rPr>
              <a:t>Station-</a:t>
            </a:r>
            <a:r>
              <a:rPr lang="de-DE" b="1" dirty="0" err="1" smtClean="0">
                <a:solidFill>
                  <a:srgbClr val="FFFF00"/>
                </a:solidFill>
              </a:rPr>
              <a:t>based</a:t>
            </a:r>
            <a:r>
              <a:rPr lang="de-DE" b="1" dirty="0" smtClean="0">
                <a:solidFill>
                  <a:srgbClr val="FFFF00"/>
                </a:solidFill>
              </a:rPr>
              <a:t> (</a:t>
            </a:r>
            <a:r>
              <a:rPr lang="de-DE" b="1" dirty="0" err="1" smtClean="0">
                <a:solidFill>
                  <a:srgbClr val="FFFF00"/>
                </a:solidFill>
              </a:rPr>
              <a:t>return</a:t>
            </a:r>
            <a:r>
              <a:rPr lang="de-DE" b="1" dirty="0" smtClean="0">
                <a:solidFill>
                  <a:srgbClr val="FFFF00"/>
                </a:solidFill>
              </a:rPr>
              <a:t>) Car-Sharing:</a:t>
            </a:r>
          </a:p>
          <a:p>
            <a:pPr>
              <a:buFontTx/>
              <a:buChar char="-"/>
            </a:pPr>
            <a:r>
              <a:rPr lang="de-DE" dirty="0" err="1" smtClean="0">
                <a:solidFill>
                  <a:schemeClr val="bg1"/>
                </a:solidFill>
              </a:rPr>
              <a:t>reservation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spontanous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long</a:t>
            </a:r>
            <a:r>
              <a:rPr lang="de-DE" dirty="0" smtClean="0">
                <a:solidFill>
                  <a:schemeClr val="bg1"/>
                </a:solidFill>
              </a:rPr>
              <a:t>-time </a:t>
            </a:r>
            <a:r>
              <a:rPr lang="de-DE" dirty="0" err="1" smtClean="0">
                <a:solidFill>
                  <a:schemeClr val="bg1"/>
                </a:solidFill>
              </a:rPr>
              <a:t>ahead</a:t>
            </a:r>
            <a:endParaRPr lang="de-DE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de-DE" dirty="0" err="1" smtClean="0">
                <a:solidFill>
                  <a:schemeClr val="bg1"/>
                </a:solidFill>
              </a:rPr>
              <a:t>variety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cars</a:t>
            </a:r>
            <a:endParaRPr lang="de-DE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schemeClr val="bg1"/>
                </a:solidFill>
              </a:rPr>
              <a:t>Average </a:t>
            </a:r>
            <a:r>
              <a:rPr lang="de-DE" dirty="0" err="1" smtClean="0">
                <a:solidFill>
                  <a:schemeClr val="bg1"/>
                </a:solidFill>
              </a:rPr>
              <a:t>trip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  <a:sym typeface="Symbol"/>
              </a:rPr>
              <a:t> 40 – 50 km</a:t>
            </a:r>
            <a:br>
              <a:rPr lang="de-DE" dirty="0" smtClean="0">
                <a:solidFill>
                  <a:schemeClr val="bg1"/>
                </a:solidFill>
                <a:sym typeface="Symbol"/>
              </a:rPr>
            </a:br>
            <a:endParaRPr lang="de-DE" dirty="0" smtClean="0">
              <a:solidFill>
                <a:schemeClr val="bg1"/>
              </a:solidFill>
              <a:sym typeface="Symbol"/>
            </a:endParaRPr>
          </a:p>
          <a:p>
            <a:pPr marL="0" indent="0">
              <a:buNone/>
            </a:pPr>
            <a:r>
              <a:rPr lang="de-DE" b="1" dirty="0" smtClean="0">
                <a:solidFill>
                  <a:schemeClr val="tx1"/>
                </a:solidFill>
                <a:sym typeface="Symbol"/>
              </a:rPr>
              <a:t>Free-floating </a:t>
            </a:r>
            <a:r>
              <a:rPr lang="de-DE" b="1" dirty="0" smtClean="0">
                <a:solidFill>
                  <a:schemeClr val="tx1"/>
                </a:solidFill>
              </a:rPr>
              <a:t>Car-Sharing :</a:t>
            </a:r>
            <a:endParaRPr lang="de-DE" b="1" dirty="0" smtClean="0">
              <a:solidFill>
                <a:schemeClr val="tx1"/>
              </a:solidFill>
              <a:sym typeface="Symbol"/>
            </a:endParaRPr>
          </a:p>
          <a:p>
            <a:pPr>
              <a:buFontTx/>
              <a:buChar char="-"/>
            </a:pPr>
            <a:r>
              <a:rPr lang="de-DE" sz="2600" dirty="0" err="1" smtClean="0">
                <a:solidFill>
                  <a:schemeClr val="tx1"/>
                </a:solidFill>
                <a:sym typeface="Symbol"/>
              </a:rPr>
              <a:t>Only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spontaneous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use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(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max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reservation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30 min)</a:t>
            </a:r>
          </a:p>
          <a:p>
            <a:pPr>
              <a:buFontTx/>
              <a:buChar char="-"/>
            </a:pPr>
            <a:r>
              <a:rPr lang="de-DE" dirty="0" err="1" smtClean="0">
                <a:solidFill>
                  <a:schemeClr val="tx1"/>
                </a:solidFill>
                <a:sym typeface="Symbol"/>
              </a:rPr>
              <a:t>Leaving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the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car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only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in ‚operational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area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‘</a:t>
            </a:r>
          </a:p>
          <a:p>
            <a:pPr>
              <a:buFontTx/>
              <a:buChar char="-"/>
            </a:pPr>
            <a:r>
              <a:rPr lang="de-DE" dirty="0" smtClean="0">
                <a:solidFill>
                  <a:schemeClr val="tx1"/>
                </a:solidFill>
                <a:sym typeface="Symbol"/>
              </a:rPr>
              <a:t>Average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trip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  6 – 10 km (urban </a:t>
            </a:r>
            <a:r>
              <a:rPr lang="de-DE" dirty="0" err="1" smtClean="0">
                <a:solidFill>
                  <a:schemeClr val="tx1"/>
                </a:solidFill>
                <a:sym typeface="Symbol"/>
              </a:rPr>
              <a:t>trips</a:t>
            </a:r>
            <a:r>
              <a:rPr lang="de-DE" dirty="0" smtClean="0">
                <a:solidFill>
                  <a:schemeClr val="tx1"/>
                </a:solidFill>
                <a:sym typeface="Symbol"/>
              </a:rPr>
              <a:t>)</a:t>
            </a:r>
          </a:p>
          <a:p>
            <a:pPr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91" y="669245"/>
            <a:ext cx="2228867" cy="16716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91" y="3003798"/>
            <a:ext cx="2228867" cy="167165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Car-Sharing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5495" y="2758041"/>
            <a:ext cx="7200801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de-DE" sz="2600" b="1" dirty="0">
                <a:solidFill>
                  <a:srgbClr val="FFFF00"/>
                </a:solidFill>
                <a:latin typeface="+mj-lt"/>
                <a:sym typeface="Symbol"/>
              </a:rPr>
              <a:t>Free-floating </a:t>
            </a:r>
            <a:r>
              <a:rPr lang="de-DE" sz="2600" b="1" dirty="0">
                <a:solidFill>
                  <a:srgbClr val="FFFF00"/>
                </a:solidFill>
                <a:latin typeface="+mj-lt"/>
              </a:rPr>
              <a:t>Car-Sharing </a:t>
            </a:r>
            <a:r>
              <a:rPr lang="de-DE" sz="2600" b="1" dirty="0" smtClean="0">
                <a:solidFill>
                  <a:srgbClr val="FFFF00"/>
                </a:solidFill>
                <a:latin typeface="+mj-lt"/>
              </a:rPr>
              <a:t> (not in Bremen):</a:t>
            </a:r>
            <a:endParaRPr lang="de-DE" sz="2600" b="1" dirty="0">
              <a:solidFill>
                <a:srgbClr val="FFFF00"/>
              </a:solidFill>
              <a:latin typeface="+mj-lt"/>
              <a:sym typeface="Symbol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Only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spontaneous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use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(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max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reservation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30 min)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Leaving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the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car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only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in ‚operational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area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‘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Average </a:t>
            </a:r>
            <a:r>
              <a:rPr lang="de-DE" sz="2600" dirty="0" err="1">
                <a:solidFill>
                  <a:prstClr val="white"/>
                </a:solidFill>
                <a:latin typeface="+mj-lt"/>
                <a:sym typeface="Symbol"/>
              </a:rPr>
              <a:t>trip</a:t>
            </a:r>
            <a:r>
              <a:rPr lang="de-DE" sz="2600" dirty="0">
                <a:solidFill>
                  <a:prstClr val="white"/>
                </a:solidFill>
                <a:latin typeface="+mj-lt"/>
                <a:sym typeface="Symbol"/>
              </a:rPr>
              <a:t>  6 – 10 km (urban </a:t>
            </a:r>
            <a:r>
              <a:rPr lang="de-DE" sz="2600" dirty="0" err="1" smtClean="0">
                <a:solidFill>
                  <a:prstClr val="white"/>
                </a:solidFill>
                <a:latin typeface="+mj-lt"/>
                <a:sym typeface="Symbol"/>
              </a:rPr>
              <a:t>trips</a:t>
            </a:r>
            <a:r>
              <a:rPr lang="de-DE" sz="2600" dirty="0" smtClean="0">
                <a:solidFill>
                  <a:prstClr val="white"/>
                </a:solidFill>
                <a:latin typeface="+mj-lt"/>
                <a:sym typeface="Symbol"/>
              </a:rPr>
              <a:t>)</a:t>
            </a:r>
            <a:endParaRPr lang="de-DE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1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2" y="-9525"/>
            <a:ext cx="880405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0" y="-26499"/>
            <a:ext cx="9144000" cy="5143500"/>
          </a:xfrm>
          <a:prstGeom prst="rect">
            <a:avLst/>
          </a:prstGeom>
          <a:solidFill>
            <a:srgbClr val="EAEAEA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solidFill>
                <a:srgbClr val="FFFFFF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171171" y="1383618"/>
            <a:ext cx="1254517" cy="1232035"/>
            <a:chOff x="2550396" y="2387725"/>
            <a:chExt cx="1596832" cy="2035191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808772" y="2387725"/>
              <a:ext cx="222013" cy="610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de-DE" altLang="de-DE" sz="1800" dirty="0">
                <a:solidFill>
                  <a:prstClr val="black"/>
                </a:solidFill>
              </a:endParaRPr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396" y="3843584"/>
              <a:ext cx="1596832" cy="579332"/>
            </a:xfrm>
            <a:prstGeom prst="rect">
              <a:avLst/>
            </a:prstGeom>
          </p:spPr>
        </p:pic>
      </p:grpSp>
      <p:sp>
        <p:nvSpPr>
          <p:cNvPr id="18" name="Textfeld 17"/>
          <p:cNvSpPr txBox="1"/>
          <p:nvPr/>
        </p:nvSpPr>
        <p:spPr>
          <a:xfrm>
            <a:off x="114821" y="4840002"/>
            <a:ext cx="164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12/2017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173960" y="3271489"/>
            <a:ext cx="1301696" cy="596405"/>
            <a:chOff x="249" y="1247"/>
            <a:chExt cx="956" cy="392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31" y="1247"/>
              <a:ext cx="217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3200">
                  <a:solidFill>
                    <a:prstClr val="black"/>
                  </a:solidFill>
                  <a:latin typeface="Tahoma" pitchFamily="34" charset="0"/>
                </a:rPr>
                <a:t> </a:t>
              </a:r>
              <a:endParaRPr lang="de-DE" sz="2800">
                <a:solidFill>
                  <a:srgbClr val="009900"/>
                </a:solidFill>
                <a:latin typeface="Tahoma" pitchFamily="34" charset="0"/>
              </a:endParaRPr>
            </a:p>
          </p:txBody>
        </p:sp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428"/>
              <a:ext cx="956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174096" y="2888015"/>
            <a:ext cx="1301559" cy="375047"/>
            <a:chOff x="158" y="864"/>
            <a:chExt cx="896" cy="315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864"/>
              <a:ext cx="659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" y="889"/>
              <a:ext cx="237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859146132"/>
              </p:ext>
            </p:extLst>
          </p:nvPr>
        </p:nvGraphicFramePr>
        <p:xfrm>
          <a:off x="1625268" y="981564"/>
          <a:ext cx="7349149" cy="4080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5736" y="634425"/>
            <a:ext cx="6730689" cy="40011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 smtClean="0"/>
              <a:t>3 </a:t>
            </a:r>
            <a:r>
              <a:rPr lang="de-DE" altLang="de-DE" sz="2000" dirty="0" err="1" smtClean="0"/>
              <a:t>operators</a:t>
            </a:r>
            <a:r>
              <a:rPr lang="de-DE" altLang="de-DE" sz="2000" dirty="0" smtClean="0"/>
              <a:t>, 100+ </a:t>
            </a:r>
            <a:r>
              <a:rPr lang="de-DE" altLang="de-DE" sz="2000" dirty="0" err="1" smtClean="0"/>
              <a:t>stations</a:t>
            </a:r>
            <a:r>
              <a:rPr lang="de-DE" altLang="de-DE" sz="2000" dirty="0" smtClean="0"/>
              <a:t> , </a:t>
            </a:r>
            <a:r>
              <a:rPr lang="de-DE" altLang="de-DE" sz="2000" dirty="0">
                <a:solidFill>
                  <a:prstClr val="black"/>
                </a:solidFill>
              </a:rPr>
              <a:t>~ </a:t>
            </a:r>
            <a:r>
              <a:rPr lang="de-DE" altLang="de-DE" sz="2000" dirty="0" smtClean="0"/>
              <a:t>330 </a:t>
            </a:r>
            <a:r>
              <a:rPr lang="de-DE" altLang="de-DE" sz="2000" dirty="0" err="1" smtClean="0"/>
              <a:t>cars</a:t>
            </a:r>
            <a:r>
              <a:rPr lang="de-DE" altLang="de-DE" sz="2000" dirty="0" smtClean="0"/>
              <a:t> </a:t>
            </a:r>
            <a:r>
              <a:rPr lang="de-DE" sz="2000" dirty="0" smtClean="0">
                <a:solidFill>
                  <a:prstClr val="black"/>
                </a:solidFill>
              </a:rPr>
              <a:t>/ </a:t>
            </a:r>
            <a:r>
              <a:rPr lang="de-DE" sz="2000" dirty="0">
                <a:solidFill>
                  <a:prstClr val="black"/>
                </a:solidFill>
              </a:rPr>
              <a:t>~ </a:t>
            </a:r>
            <a:r>
              <a:rPr lang="de-DE" sz="2000" dirty="0" smtClean="0">
                <a:solidFill>
                  <a:prstClr val="black"/>
                </a:solidFill>
              </a:rPr>
              <a:t>14.300 </a:t>
            </a:r>
            <a:r>
              <a:rPr lang="de-DE" sz="2000" dirty="0" err="1">
                <a:solidFill>
                  <a:prstClr val="black"/>
                </a:solidFill>
              </a:rPr>
              <a:t>users</a:t>
            </a:r>
            <a:endParaRPr lang="de-DE" altLang="de-DE" sz="2000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Car-Sharing in Bremen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48" y="205979"/>
            <a:ext cx="6563072" cy="857250"/>
          </a:xfrm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226" y="771550"/>
            <a:ext cx="5187278" cy="38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999659" y="4647258"/>
            <a:ext cx="4116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Data: team red,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study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: Analyse der Auswirkungen des </a:t>
            </a:r>
            <a:b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Car-Sharing in Bremen, (2018)</a:t>
            </a:r>
            <a:endParaRPr lang="de-DE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Car-Sharing in Bremen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9140" y="1779662"/>
            <a:ext cx="29439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2F2F2"/>
                </a:solidFill>
                <a:sym typeface="Symbol"/>
              </a:rPr>
              <a:t> </a:t>
            </a:r>
            <a:r>
              <a:rPr lang="de-DE" sz="2400" dirty="0" smtClean="0">
                <a:solidFill>
                  <a:srgbClr val="F2F2F2"/>
                </a:solidFill>
              </a:rPr>
              <a:t>80 % </a:t>
            </a:r>
            <a:r>
              <a:rPr lang="de-DE" sz="2400" dirty="0" err="1" smtClean="0">
                <a:solidFill>
                  <a:srgbClr val="F2F2F2"/>
                </a:solidFill>
              </a:rPr>
              <a:t>have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r>
              <a:rPr lang="de-DE" sz="2400" dirty="0" err="1" smtClean="0">
                <a:solidFill>
                  <a:srgbClr val="F2F2F2"/>
                </a:solidFill>
              </a:rPr>
              <a:t>no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r>
              <a:rPr lang="de-DE" sz="2400" dirty="0" err="1" smtClean="0">
                <a:solidFill>
                  <a:srgbClr val="F2F2F2"/>
                </a:solidFill>
              </a:rPr>
              <a:t>car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2F2F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rgbClr val="F2F2F2"/>
                </a:solidFill>
              </a:rPr>
              <a:t>r</a:t>
            </a:r>
            <a:r>
              <a:rPr lang="de-DE" sz="2400" dirty="0" err="1" smtClean="0">
                <a:solidFill>
                  <a:srgbClr val="F2F2F2"/>
                </a:solidFill>
              </a:rPr>
              <a:t>eplaces</a:t>
            </a:r>
            <a:r>
              <a:rPr lang="de-DE" sz="2400" dirty="0" smtClean="0">
                <a:solidFill>
                  <a:srgbClr val="F2F2F2"/>
                </a:solidFill>
              </a:rPr>
              <a:t> private</a:t>
            </a:r>
            <a:br>
              <a:rPr lang="de-DE" sz="2400" dirty="0" smtClean="0">
                <a:solidFill>
                  <a:srgbClr val="F2F2F2"/>
                </a:solidFill>
              </a:rPr>
            </a:br>
            <a:r>
              <a:rPr lang="de-DE" sz="2400" dirty="0" err="1" smtClean="0">
                <a:solidFill>
                  <a:srgbClr val="F2F2F2"/>
                </a:solidFill>
              </a:rPr>
              <a:t>car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r>
              <a:rPr lang="de-DE" sz="2400" dirty="0" err="1" smtClean="0">
                <a:solidFill>
                  <a:srgbClr val="F2F2F2"/>
                </a:solidFill>
              </a:rPr>
              <a:t>ownership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endParaRPr lang="de-DE" sz="2400" dirty="0">
              <a:solidFill>
                <a:srgbClr val="F2F2F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7444" y="843558"/>
            <a:ext cx="327423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Impact on </a:t>
            </a:r>
            <a:r>
              <a:rPr lang="de-DE" sz="2400" dirty="0" err="1" smtClean="0">
                <a:solidFill>
                  <a:schemeClr val="bg1"/>
                </a:solidFill>
              </a:rPr>
              <a:t>car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ownership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4DB96-8427-439A-A3B3-E5FAD62729D1}" type="datetime1">
              <a:rPr lang="de-AT" smtClean="0"/>
              <a:pPr/>
              <a:t>16.04.2018</a:t>
            </a:fld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7A30-9692-4293-8E13-5BF8A0C65B69}" type="slidenum">
              <a:rPr lang="de-AT" smtClean="0"/>
              <a:pPr/>
              <a:t>19</a:t>
            </a:fld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32499"/>
            <a:ext cx="5472608" cy="38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 rot="16200000">
            <a:off x="6735859" y="2516189"/>
            <a:ext cx="4116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Data: team red,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study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: Analyse der Auswirkungen des </a:t>
            </a:r>
            <a:b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Car-Sharing in Bremen, (2018)</a:t>
            </a:r>
            <a:endParaRPr lang="de-DE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Car-Sharing in Bremen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7444" y="843558"/>
            <a:ext cx="327423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Impact on </a:t>
            </a:r>
            <a:r>
              <a:rPr lang="de-DE" sz="2400" dirty="0" err="1" smtClean="0">
                <a:solidFill>
                  <a:schemeClr val="bg1"/>
                </a:solidFill>
              </a:rPr>
              <a:t>car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ownership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3995936" y="3867894"/>
            <a:ext cx="864096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5508104" y="3579862"/>
            <a:ext cx="864096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379140" y="1574942"/>
            <a:ext cx="19752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2F2F2"/>
                </a:solidFill>
                <a:sym typeface="Symbol"/>
              </a:rPr>
              <a:t> </a:t>
            </a:r>
            <a:r>
              <a:rPr lang="de-DE" sz="2400" dirty="0" smtClean="0">
                <a:solidFill>
                  <a:srgbClr val="F2F2F2"/>
                </a:solidFill>
              </a:rPr>
              <a:t>30 % </a:t>
            </a:r>
            <a:r>
              <a:rPr lang="de-DE" sz="2400" dirty="0" err="1" smtClean="0">
                <a:solidFill>
                  <a:srgbClr val="F2F2F2"/>
                </a:solidFill>
              </a:rPr>
              <a:t>got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r>
              <a:rPr lang="de-DE" sz="2400" dirty="0" err="1" smtClean="0">
                <a:solidFill>
                  <a:srgbClr val="F2F2F2"/>
                </a:solidFill>
              </a:rPr>
              <a:t>rid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br>
              <a:rPr lang="de-DE" sz="2400" dirty="0" smtClean="0">
                <a:solidFill>
                  <a:srgbClr val="F2F2F2"/>
                </a:solidFill>
              </a:rPr>
            </a:br>
            <a:r>
              <a:rPr lang="de-DE" sz="2400" dirty="0" smtClean="0">
                <a:solidFill>
                  <a:srgbClr val="F2F2F2"/>
                </a:solidFill>
              </a:rPr>
              <a:t>        </a:t>
            </a:r>
            <a:r>
              <a:rPr lang="de-DE" sz="2400" dirty="0" err="1" smtClean="0">
                <a:solidFill>
                  <a:srgbClr val="F2F2F2"/>
                </a:solidFill>
              </a:rPr>
              <a:t>of</a:t>
            </a:r>
            <a:r>
              <a:rPr lang="de-DE" sz="2400" dirty="0" smtClean="0">
                <a:solidFill>
                  <a:srgbClr val="F2F2F2"/>
                </a:solidFill>
              </a:rPr>
              <a:t> a </a:t>
            </a:r>
            <a:r>
              <a:rPr lang="de-DE" sz="2400" dirty="0" err="1" smtClean="0">
                <a:solidFill>
                  <a:srgbClr val="F2F2F2"/>
                </a:solidFill>
              </a:rPr>
              <a:t>car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2F2F2"/>
              </a:solidFill>
            </a:endParaRPr>
          </a:p>
          <a:p>
            <a:r>
              <a:rPr lang="de-DE" sz="2400" dirty="0" smtClean="0">
                <a:solidFill>
                  <a:srgbClr val="F2F2F2"/>
                </a:solidFill>
              </a:rPr>
              <a:t> </a:t>
            </a:r>
            <a:br>
              <a:rPr lang="de-DE" sz="2400" dirty="0" smtClean="0">
                <a:solidFill>
                  <a:srgbClr val="F2F2F2"/>
                </a:solidFill>
              </a:rPr>
            </a:br>
            <a:endParaRPr lang="de-DE" sz="2400" dirty="0">
              <a:solidFill>
                <a:srgbClr val="F2F2F2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95536" y="25175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2400" dirty="0">
                <a:solidFill>
                  <a:srgbClr val="F2F2F2"/>
                </a:solidFill>
                <a:sym typeface="Symbol"/>
              </a:rPr>
              <a:t> </a:t>
            </a:r>
            <a:r>
              <a:rPr lang="de-DE" sz="2400" dirty="0">
                <a:solidFill>
                  <a:srgbClr val="F2F2F2"/>
                </a:solidFill>
              </a:rPr>
              <a:t>40 % </a:t>
            </a:r>
            <a:r>
              <a:rPr lang="de-DE" sz="2400" dirty="0" err="1">
                <a:solidFill>
                  <a:srgbClr val="F2F2F2"/>
                </a:solidFill>
              </a:rPr>
              <a:t>did</a:t>
            </a:r>
            <a:r>
              <a:rPr lang="de-DE" sz="2400" dirty="0">
                <a:solidFill>
                  <a:srgbClr val="F2F2F2"/>
                </a:solidFill>
              </a:rPr>
              <a:t> not </a:t>
            </a:r>
            <a:r>
              <a:rPr lang="de-DE" sz="2400" dirty="0" err="1">
                <a:solidFill>
                  <a:srgbClr val="F2F2F2"/>
                </a:solidFill>
              </a:rPr>
              <a:t>buy</a:t>
            </a:r>
            <a:r>
              <a:rPr lang="de-DE" sz="2400" dirty="0">
                <a:solidFill>
                  <a:srgbClr val="F2F2F2"/>
                </a:solidFill>
              </a:rPr>
              <a:t>  </a:t>
            </a:r>
            <a:br>
              <a:rPr lang="de-DE" sz="2400" dirty="0">
                <a:solidFill>
                  <a:srgbClr val="F2F2F2"/>
                </a:solidFill>
              </a:rPr>
            </a:br>
            <a:r>
              <a:rPr lang="de-DE" sz="2400" dirty="0">
                <a:solidFill>
                  <a:srgbClr val="F2F2F2"/>
                </a:solidFill>
              </a:rPr>
              <a:t>         a </a:t>
            </a:r>
            <a:r>
              <a:rPr lang="de-DE" sz="2400" dirty="0" err="1">
                <a:solidFill>
                  <a:srgbClr val="F2F2F2"/>
                </a:solidFill>
              </a:rPr>
              <a:t>car</a:t>
            </a:r>
            <a:endParaRPr lang="de-DE" sz="2400" dirty="0">
              <a:solidFill>
                <a:srgbClr val="F2F2F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35408" y="4044421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1:7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724128" y="3910285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1:9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8361" y="372387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sz="2400" dirty="0" smtClean="0">
                <a:solidFill>
                  <a:srgbClr val="F2F2F2"/>
                </a:solidFill>
                <a:sym typeface="Symbol"/>
              </a:rPr>
              <a:t>Every </a:t>
            </a:r>
            <a:r>
              <a:rPr lang="de-DE" sz="2400" dirty="0" err="1" smtClean="0">
                <a:solidFill>
                  <a:srgbClr val="F2F2F2"/>
                </a:solidFill>
                <a:sym typeface="Symbol"/>
              </a:rPr>
              <a:t>car</a:t>
            </a:r>
            <a:r>
              <a:rPr lang="de-DE" sz="2400" dirty="0" smtClean="0">
                <a:solidFill>
                  <a:srgbClr val="F2F2F2"/>
                </a:solidFill>
                <a:sym typeface="Symbol"/>
              </a:rPr>
              <a:t> </a:t>
            </a:r>
            <a:r>
              <a:rPr lang="de-DE" sz="2400" dirty="0" err="1" smtClean="0">
                <a:solidFill>
                  <a:srgbClr val="F2F2F2"/>
                </a:solidFill>
                <a:sym typeface="Symbol"/>
              </a:rPr>
              <a:t>sharing</a:t>
            </a:r>
            <a:r>
              <a:rPr lang="de-DE" sz="2400" dirty="0" smtClean="0">
                <a:solidFill>
                  <a:srgbClr val="F2F2F2"/>
                </a:solidFill>
                <a:sym typeface="Symbol"/>
              </a:rPr>
              <a:t>  </a:t>
            </a:r>
            <a:r>
              <a:rPr lang="de-DE" sz="2400" dirty="0" err="1" smtClean="0">
                <a:solidFill>
                  <a:srgbClr val="F2F2F2"/>
                </a:solidFill>
                <a:sym typeface="Symbol"/>
              </a:rPr>
              <a:t>car</a:t>
            </a:r>
            <a:r>
              <a:rPr lang="de-DE" sz="2400" dirty="0">
                <a:solidFill>
                  <a:srgbClr val="F2F2F2"/>
                </a:solidFill>
              </a:rPr>
              <a:t/>
            </a:r>
            <a:br>
              <a:rPr lang="de-DE" sz="2400" dirty="0">
                <a:solidFill>
                  <a:srgbClr val="F2F2F2"/>
                </a:solidFill>
              </a:rPr>
            </a:br>
            <a:r>
              <a:rPr lang="de-DE" sz="2400" dirty="0" err="1" smtClean="0">
                <a:solidFill>
                  <a:srgbClr val="F2F2F2"/>
                </a:solidFill>
              </a:rPr>
              <a:t>takes</a:t>
            </a:r>
            <a:r>
              <a:rPr lang="de-DE" sz="2400" dirty="0" smtClean="0">
                <a:solidFill>
                  <a:srgbClr val="F2F2F2"/>
                </a:solidFill>
              </a:rPr>
              <a:t> </a:t>
            </a:r>
            <a:r>
              <a:rPr lang="de-DE" sz="2400" b="1" dirty="0" smtClean="0">
                <a:solidFill>
                  <a:srgbClr val="FFFF00"/>
                </a:solidFill>
              </a:rPr>
              <a:t>16 </a:t>
            </a:r>
            <a:r>
              <a:rPr lang="de-DE" sz="2400" b="1" dirty="0" err="1" smtClean="0">
                <a:solidFill>
                  <a:srgbClr val="FFFF00"/>
                </a:solidFill>
              </a:rPr>
              <a:t>cars</a:t>
            </a:r>
            <a:r>
              <a:rPr lang="de-DE" sz="2400" b="1" dirty="0" smtClean="0">
                <a:solidFill>
                  <a:srgbClr val="FFFF00"/>
                </a:solidFill>
              </a:rPr>
              <a:t> </a:t>
            </a:r>
            <a:r>
              <a:rPr lang="de-DE" sz="2400" dirty="0" smtClean="0">
                <a:solidFill>
                  <a:srgbClr val="F2F2F2"/>
                </a:solidFill>
              </a:rPr>
              <a:t/>
            </a:r>
            <a:br>
              <a:rPr lang="de-DE" sz="2400" dirty="0" smtClean="0">
                <a:solidFill>
                  <a:srgbClr val="F2F2F2"/>
                </a:solidFill>
              </a:rPr>
            </a:br>
            <a:r>
              <a:rPr lang="de-DE" sz="2400" dirty="0" smtClean="0">
                <a:solidFill>
                  <a:srgbClr val="FFFF00"/>
                </a:solidFill>
              </a:rPr>
              <a:t>off </a:t>
            </a:r>
            <a:r>
              <a:rPr lang="de-DE" sz="2400" dirty="0" err="1" smtClean="0">
                <a:solidFill>
                  <a:srgbClr val="FFFF00"/>
                </a:solidFill>
              </a:rPr>
              <a:t>the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road</a:t>
            </a:r>
            <a:endParaRPr lang="de-DE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/>
      <p:bldP spid="14" grpId="0"/>
      <p:bldP spid="8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6" y="-1028650"/>
            <a:ext cx="932497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6496516" y="4775658"/>
            <a:ext cx="2315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>
                    <a:lumMod val="95000"/>
                  </a:schemeClr>
                </a:solidFill>
              </a:rPr>
              <a:t>558.000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inhabitants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6" name="Titel 2"/>
          <p:cNvSpPr txBox="1">
            <a:spLocks/>
          </p:cNvSpPr>
          <p:nvPr/>
        </p:nvSpPr>
        <p:spPr bwMode="auto">
          <a:xfrm>
            <a:off x="520702" y="61410"/>
            <a:ext cx="4771379" cy="3779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 smtClean="0"/>
              <a:t>Welcome </a:t>
            </a:r>
            <a:r>
              <a:rPr lang="de-DE" dirty="0" err="1" smtClean="0"/>
              <a:t>to</a:t>
            </a:r>
            <a:r>
              <a:rPr lang="de-DE" dirty="0" smtClean="0"/>
              <a:t> Bremen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7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5496" y="699542"/>
            <a:ext cx="8229600" cy="389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 smtClean="0">
                <a:solidFill>
                  <a:srgbClr val="FFFF00"/>
                </a:solidFill>
              </a:rPr>
              <a:t>About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7800" b="1" dirty="0" smtClean="0">
                <a:solidFill>
                  <a:srgbClr val="FFFF00"/>
                </a:solidFill>
              </a:rPr>
              <a:t>5.000 </a:t>
            </a:r>
            <a:r>
              <a:rPr lang="de-DE" sz="7800" b="1" dirty="0" err="1" smtClean="0">
                <a:solidFill>
                  <a:srgbClr val="FFFF00"/>
                </a:solidFill>
              </a:rPr>
              <a:t>cars</a:t>
            </a:r>
            <a:r>
              <a:rPr lang="de-DE" sz="7800" b="1" dirty="0" smtClean="0">
                <a:solidFill>
                  <a:srgbClr val="FFFF00"/>
                </a:solidFill>
              </a:rPr>
              <a:t> </a:t>
            </a:r>
            <a:r>
              <a:rPr lang="de-DE" sz="7800" b="1" dirty="0" err="1" smtClean="0">
                <a:solidFill>
                  <a:srgbClr val="FFFF00"/>
                </a:solidFill>
              </a:rPr>
              <a:t>replaced</a:t>
            </a:r>
            <a:r>
              <a:rPr lang="de-DE" sz="7800" b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b="1" dirty="0">
              <a:solidFill>
                <a:srgbClr val="FFFF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 err="1" smtClean="0">
                <a:solidFill>
                  <a:srgbClr val="FFFF00"/>
                </a:solidFill>
              </a:rPr>
              <a:t>by</a:t>
            </a:r>
            <a:r>
              <a:rPr lang="de-DE" b="1" dirty="0" smtClean="0">
                <a:solidFill>
                  <a:srgbClr val="FFFF00"/>
                </a:solidFill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using</a:t>
            </a:r>
            <a:r>
              <a:rPr lang="de-DE" b="1" dirty="0" smtClean="0">
                <a:solidFill>
                  <a:srgbClr val="FFFF00"/>
                </a:solidFill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the</a:t>
            </a:r>
            <a:r>
              <a:rPr lang="de-DE" b="1" dirty="0" smtClean="0">
                <a:solidFill>
                  <a:srgbClr val="FFFF00"/>
                </a:solidFill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service</a:t>
            </a:r>
            <a:r>
              <a:rPr lang="de-DE" b="1" dirty="0" smtClean="0">
                <a:solidFill>
                  <a:srgbClr val="FFFF00"/>
                </a:solidFill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of</a:t>
            </a:r>
            <a:r>
              <a:rPr lang="de-DE" b="1" dirty="0" smtClean="0">
                <a:solidFill>
                  <a:srgbClr val="FFFF00"/>
                </a:solidFill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car</a:t>
            </a:r>
            <a:r>
              <a:rPr lang="de-DE" b="1" dirty="0" smtClean="0">
                <a:solidFill>
                  <a:srgbClr val="FFFF00"/>
                </a:solidFill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sharing</a:t>
            </a:r>
            <a:r>
              <a:rPr lang="de-DE" b="1" dirty="0" smtClean="0">
                <a:solidFill>
                  <a:srgbClr val="FFFF00"/>
                </a:solidFill>
              </a:rPr>
              <a:t> in Bremen</a:t>
            </a:r>
          </a:p>
          <a:p>
            <a:pPr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90" y="3471850"/>
            <a:ext cx="2228867" cy="167165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Car-Sharing in Bremen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-27754" y="0"/>
            <a:ext cx="9171753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de-DE"/>
          </a:p>
        </p:txBody>
      </p:sp>
      <p:graphicFrame>
        <p:nvGraphicFramePr>
          <p:cNvPr id="5" name="Inhaltsplatzhalt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97853"/>
              </p:ext>
            </p:extLst>
          </p:nvPr>
        </p:nvGraphicFramePr>
        <p:xfrm>
          <a:off x="-3770" y="586590"/>
          <a:ext cx="9144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hteck 6"/>
          <p:cNvSpPr/>
          <p:nvPr/>
        </p:nvSpPr>
        <p:spPr>
          <a:xfrm rot="2642156">
            <a:off x="1166744" y="3499679"/>
            <a:ext cx="1800200" cy="2880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 rot="2642156">
            <a:off x="4209328" y="3727254"/>
            <a:ext cx="2293707" cy="2776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2642156">
            <a:off x="6403285" y="3727253"/>
            <a:ext cx="2293707" cy="2776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1691680" y="1234662"/>
            <a:ext cx="0" cy="1734423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2987824" y="1234661"/>
            <a:ext cx="0" cy="1734423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-40944" y="7419"/>
            <a:ext cx="9184944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Importance of aspects of Car-Sharing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and satisfaction level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27754" y="0"/>
            <a:ext cx="9171753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graphicFrame>
        <p:nvGraphicFramePr>
          <p:cNvPr id="4" name="Inhaltsplatzhalt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502283"/>
              </p:ext>
            </p:extLst>
          </p:nvPr>
        </p:nvGraphicFramePr>
        <p:xfrm>
          <a:off x="-3770" y="566067"/>
          <a:ext cx="9147770" cy="457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el 1"/>
          <p:cNvSpPr txBox="1">
            <a:spLocks/>
          </p:cNvSpPr>
          <p:nvPr/>
        </p:nvSpPr>
        <p:spPr>
          <a:xfrm>
            <a:off x="-40944" y="7419"/>
            <a:ext cx="9184944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Importance of aspects of Car-Sharing and satisfaction level</a:t>
            </a:r>
            <a:endParaRPr lang="en-US" sz="2800" b="1" dirty="0"/>
          </a:p>
        </p:txBody>
      </p:sp>
      <p:sp>
        <p:nvSpPr>
          <p:cNvPr id="6" name="Rechteck 5"/>
          <p:cNvSpPr/>
          <p:nvPr/>
        </p:nvSpPr>
        <p:spPr>
          <a:xfrm rot="2642156">
            <a:off x="1166744" y="3479156"/>
            <a:ext cx="1800200" cy="2880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 rot="2642156">
            <a:off x="4209328" y="3706731"/>
            <a:ext cx="2293707" cy="2776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 rot="2642156">
            <a:off x="6403285" y="3706730"/>
            <a:ext cx="2293707" cy="27763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9656"/>
            <a:ext cx="8229600" cy="3534966"/>
          </a:xfrm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734" y="-517922"/>
            <a:ext cx="7421140" cy="60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8566" name="Picture 6" descr="IMG_97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612" y="-24184"/>
            <a:ext cx="3583500" cy="25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5" name="Picture 5" descr="IMG_97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137" y="2283718"/>
            <a:ext cx="4026167" cy="28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94211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4164" y="1200151"/>
            <a:ext cx="6035675" cy="3394472"/>
          </a:xfrm>
        </p:spPr>
      </p:pic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4497" y="-322660"/>
            <a:ext cx="11579225" cy="69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feld 4"/>
          <p:cNvSpPr txBox="1">
            <a:spLocks noChangeArrowheads="1"/>
          </p:cNvSpPr>
          <p:nvPr/>
        </p:nvSpPr>
        <p:spPr bwMode="auto">
          <a:xfrm>
            <a:off x="179389" y="4731544"/>
            <a:ext cx="2300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Schmidtstr./Hollerstr.</a:t>
            </a:r>
          </a:p>
        </p:txBody>
      </p:sp>
      <p:pic>
        <p:nvPicPr>
          <p:cNvPr id="94215" name="Inhaltsplatzhalt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684860"/>
            <a:ext cx="3851919" cy="245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-2381"/>
            <a:ext cx="3851919" cy="24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9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6350" y="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6259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96260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-308570"/>
            <a:ext cx="9144000" cy="6389365"/>
          </a:xfrm>
        </p:spPr>
      </p:pic>
    </p:spTree>
    <p:extLst>
      <p:ext uri="{BB962C8B-B14F-4D97-AF65-F5344CB8AC3E}">
        <p14:creationId xmlns:p14="http://schemas.microsoft.com/office/powerpoint/2010/main" val="29243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endParaRPr lang="de-DE" altLang="de-DE" smtClean="0"/>
          </a:p>
        </p:txBody>
      </p:sp>
      <p:sp>
        <p:nvSpPr>
          <p:cNvPr id="98307" name="Inhaltsplatzhalter 2"/>
          <p:cNvSpPr>
            <a:spLocks noGrp="1"/>
          </p:cNvSpPr>
          <p:nvPr>
            <p:ph idx="1"/>
          </p:nvPr>
        </p:nvSpPr>
        <p:spPr>
          <a:xfrm>
            <a:off x="457200" y="1059656"/>
            <a:ext cx="8229600" cy="3534966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98308" name="Inhaltsplatzhalt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4594"/>
            <a:ext cx="9144000" cy="58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feld 4"/>
          <p:cNvSpPr txBox="1">
            <a:spLocks noChangeArrowheads="1"/>
          </p:cNvSpPr>
          <p:nvPr/>
        </p:nvSpPr>
        <p:spPr bwMode="auto">
          <a:xfrm>
            <a:off x="7334250" y="4786313"/>
            <a:ext cx="83869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 smtClean="0"/>
              <a:t>before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9237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99331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24594"/>
            <a:ext cx="9180512" cy="5976664"/>
          </a:xfrm>
        </p:spPr>
      </p:pic>
      <p:sp>
        <p:nvSpPr>
          <p:cNvPr id="99332" name="Textfeld 4"/>
          <p:cNvSpPr txBox="1">
            <a:spLocks noChangeArrowheads="1"/>
          </p:cNvSpPr>
          <p:nvPr/>
        </p:nvSpPr>
        <p:spPr bwMode="auto">
          <a:xfrm>
            <a:off x="7334250" y="4786313"/>
            <a:ext cx="64633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after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7503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8570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8175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104451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5200" y="-164553"/>
            <a:ext cx="9339200" cy="5904656"/>
          </a:xfrm>
        </p:spPr>
      </p:pic>
    </p:spTree>
    <p:extLst>
      <p:ext uri="{BB962C8B-B14F-4D97-AF65-F5344CB8AC3E}">
        <p14:creationId xmlns:p14="http://schemas.microsoft.com/office/powerpoint/2010/main" val="22593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Modal Split Bremen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508655"/>
            <a:ext cx="2133600" cy="273844"/>
          </a:xfrm>
        </p:spPr>
        <p:txBody>
          <a:bodyPr/>
          <a:lstStyle/>
          <a:p>
            <a:fld id="{7164DB96-8427-439A-A3B3-E5FAD62729D1}" type="datetime1">
              <a:rPr lang="de-AT" smtClean="0"/>
              <a:pPr/>
              <a:t>16.04.2018</a:t>
            </a:fld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3563888" y="4508655"/>
            <a:ext cx="2133600" cy="273844"/>
          </a:xfrm>
        </p:spPr>
        <p:txBody>
          <a:bodyPr/>
          <a:lstStyle/>
          <a:p>
            <a:fld id="{49F37A30-9692-4293-8E13-5BF8A0C65B69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6" name="Rechteck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15552" y="4042872"/>
            <a:ext cx="612032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err="1" smtClean="0">
                <a:solidFill>
                  <a:srgbClr val="134095"/>
                </a:solidFill>
                <a:latin typeface="Helvetica" pitchFamily="34" charset="0"/>
                <a:cs typeface="+mn-cs"/>
              </a:rPr>
              <a:t>car</a:t>
            </a:r>
            <a:endParaRPr lang="de-DE" altLang="de-DE" sz="1800" b="1" dirty="0">
              <a:solidFill>
                <a:srgbClr val="134095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93490" y="4529252"/>
            <a:ext cx="519112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smtClean="0">
                <a:solidFill>
                  <a:srgbClr val="134095"/>
                </a:solidFill>
                <a:latin typeface="Helvetica" pitchFamily="34" charset="0"/>
                <a:cs typeface="+mn-cs"/>
              </a:rPr>
              <a:t>PT</a:t>
            </a:r>
            <a:endParaRPr lang="de-DE" altLang="de-DE" sz="1800" b="1" dirty="0">
              <a:solidFill>
                <a:srgbClr val="134095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228626" y="2513028"/>
            <a:ext cx="1135462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err="1" smtClean="0">
                <a:solidFill>
                  <a:srgbClr val="134095"/>
                </a:solidFill>
                <a:latin typeface="Helvetica" pitchFamily="34" charset="0"/>
                <a:cs typeface="+mn-cs"/>
              </a:rPr>
              <a:t>Bicycle</a:t>
            </a:r>
            <a:endParaRPr lang="de-DE" altLang="de-DE" sz="1800" b="1" dirty="0">
              <a:solidFill>
                <a:srgbClr val="134095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303115" y="1802240"/>
            <a:ext cx="1190375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err="1" smtClean="0">
                <a:solidFill>
                  <a:srgbClr val="134095"/>
                </a:solidFill>
                <a:latin typeface="Helvetica" pitchFamily="34" charset="0"/>
                <a:cs typeface="+mn-cs"/>
              </a:rPr>
              <a:t>walking</a:t>
            </a:r>
            <a:endParaRPr lang="de-DE" altLang="de-DE" sz="1800" b="1" dirty="0">
              <a:solidFill>
                <a:srgbClr val="134095"/>
              </a:solidFill>
              <a:latin typeface="Helvetica" pitchFamily="34" charset="0"/>
              <a:cs typeface="+mn-cs"/>
            </a:endParaRPr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1145128026"/>
              </p:ext>
            </p:extLst>
          </p:nvPr>
        </p:nvGraphicFramePr>
        <p:xfrm>
          <a:off x="215552" y="1802240"/>
          <a:ext cx="4581859" cy="318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66404" y="987574"/>
            <a:ext cx="450965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smtClean="0">
                <a:solidFill>
                  <a:srgbClr val="000000"/>
                </a:solidFill>
                <a:latin typeface="Helvetica" pitchFamily="34" charset="0"/>
                <a:cs typeface="+mn-cs"/>
              </a:rPr>
              <a:t>All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Helvetica" pitchFamily="34" charset="0"/>
                <a:cs typeface="+mn-cs"/>
              </a:rPr>
              <a:t>trips</a:t>
            </a:r>
            <a:r>
              <a:rPr lang="de-DE" altLang="de-DE" sz="1800" b="1" dirty="0" smtClean="0">
                <a:solidFill>
                  <a:srgbClr val="000000"/>
                </a:solidFill>
                <a:latin typeface="Helvetica" pitchFamily="34" charset="0"/>
                <a:cs typeface="+mn-cs"/>
              </a:rPr>
              <a:t> (Bremen </a:t>
            </a:r>
            <a:r>
              <a:rPr lang="de-DE" altLang="de-DE" sz="1800" b="1" dirty="0" err="1" smtClean="0">
                <a:solidFill>
                  <a:srgbClr val="000000"/>
                </a:solidFill>
                <a:latin typeface="Helvetica" pitchFamily="34" charset="0"/>
                <a:cs typeface="+mn-cs"/>
              </a:rPr>
              <a:t>citizens</a:t>
            </a:r>
            <a:r>
              <a:rPr lang="de-DE" altLang="de-DE" sz="1800" b="1" dirty="0" smtClean="0">
                <a:solidFill>
                  <a:srgbClr val="000000"/>
                </a:solidFill>
                <a:latin typeface="Helvetica" pitchFamily="34" charset="0"/>
                <a:cs typeface="+mn-cs"/>
              </a:rPr>
              <a:t>)</a:t>
            </a:r>
            <a:endParaRPr lang="de-DE" altLang="de-DE" sz="1800" b="1" dirty="0">
              <a:solidFill>
                <a:srgbClr val="000000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123728" y="2224996"/>
            <a:ext cx="519113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smtClean="0">
                <a:solidFill>
                  <a:srgbClr val="134095"/>
                </a:solidFill>
                <a:latin typeface="Helvetica" pitchFamily="34" charset="0"/>
                <a:cs typeface="+mn-cs"/>
              </a:rPr>
              <a:t>25</a:t>
            </a:r>
            <a:endParaRPr lang="de-DE" altLang="de-DE" sz="1800" b="1" dirty="0">
              <a:solidFill>
                <a:srgbClr val="134095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15552" y="4803998"/>
            <a:ext cx="2087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2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Verdana" pitchFamily="34" charset="0"/>
                <a:cs typeface="+mn-cs"/>
              </a:rPr>
              <a:t>source</a:t>
            </a:r>
            <a:r>
              <a:rPr lang="de-DE" altLang="de-DE" sz="1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Verdana" pitchFamily="34" charset="0"/>
                <a:cs typeface="+mn-cs"/>
              </a:rPr>
              <a:t>: </a:t>
            </a:r>
            <a:r>
              <a:rPr lang="de-DE" altLang="de-DE" sz="12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Verdana" pitchFamily="34" charset="0"/>
                <a:cs typeface="+mn-cs"/>
              </a:rPr>
              <a:t>SrV</a:t>
            </a:r>
            <a:r>
              <a:rPr lang="de-DE" altLang="de-DE" sz="1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Verdana" pitchFamily="34" charset="0"/>
                <a:cs typeface="+mn-cs"/>
              </a:rPr>
              <a:t> 2013</a:t>
            </a:r>
            <a:endParaRPr lang="de-DE" altLang="de-DE" sz="1200" dirty="0">
              <a:solidFill>
                <a:schemeClr val="bg2">
                  <a:lumMod val="40000"/>
                  <a:lumOff val="60000"/>
                </a:schemeClr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5" name="Picture 16" descr="P2071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062" y="310356"/>
            <a:ext cx="3195552" cy="239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Autos-Breitenw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061" y="2740915"/>
            <a:ext cx="3195552" cy="235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483768" y="3674448"/>
            <a:ext cx="108012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600" b="1" dirty="0" smtClean="0">
                <a:solidFill>
                  <a:srgbClr val="FFFFFF"/>
                </a:solidFill>
                <a:latin typeface="Helvetica" pitchFamily="34" charset="0"/>
                <a:cs typeface="+mn-cs"/>
              </a:rPr>
              <a:t>16 (+)</a:t>
            </a:r>
            <a:endParaRPr lang="de-DE" altLang="de-DE" sz="1600" b="1" dirty="0">
              <a:solidFill>
                <a:srgbClr val="FFFFFF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471018" y="2873068"/>
            <a:ext cx="95696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smtClean="0">
                <a:solidFill>
                  <a:srgbClr val="FFFFFF"/>
                </a:solidFill>
                <a:latin typeface="Helvetica" pitchFamily="34" charset="0"/>
                <a:cs typeface="+mn-cs"/>
              </a:rPr>
              <a:t>23 (+)</a:t>
            </a:r>
            <a:endParaRPr lang="de-DE" altLang="de-DE" sz="1800" b="1" dirty="0">
              <a:solidFill>
                <a:srgbClr val="FFFFFF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827584" y="3089092"/>
            <a:ext cx="864096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800" b="1" dirty="0" smtClean="0">
                <a:solidFill>
                  <a:srgbClr val="FFFFFF"/>
                </a:solidFill>
                <a:latin typeface="Helvetica" pitchFamily="34" charset="0"/>
                <a:cs typeface="+mn-cs"/>
              </a:rPr>
              <a:t>36 (-)</a:t>
            </a:r>
            <a:endParaRPr lang="de-DE" altLang="de-DE" sz="1800" b="1" dirty="0">
              <a:solidFill>
                <a:srgbClr val="FFFFFF"/>
              </a:solidFill>
              <a:latin typeface="Helvetica" pitchFamily="34" charset="0"/>
              <a:cs typeface="+mn-cs"/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457200" y="1886104"/>
            <a:ext cx="2026568" cy="117163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V="1">
            <a:off x="1547664" y="3089092"/>
            <a:ext cx="936104" cy="2450866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el 2"/>
          <p:cNvSpPr txBox="1">
            <a:spLocks/>
          </p:cNvSpPr>
          <p:nvPr/>
        </p:nvSpPr>
        <p:spPr bwMode="auto">
          <a:xfrm>
            <a:off x="520702" y="61410"/>
            <a:ext cx="4771379" cy="3779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 smtClean="0"/>
              <a:t>Modal </a:t>
            </a:r>
            <a:r>
              <a:rPr lang="de-DE" dirty="0" err="1" smtClean="0"/>
              <a:t>split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95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323528" y="987574"/>
            <a:ext cx="87129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7800" b="1" dirty="0" smtClean="0">
                <a:solidFill>
                  <a:srgbClr val="FFFF00"/>
                </a:solidFill>
              </a:rPr>
              <a:t>Alternative </a:t>
            </a:r>
            <a:r>
              <a:rPr lang="de-DE" sz="7800" b="1" dirty="0" err="1" smtClean="0">
                <a:solidFill>
                  <a:srgbClr val="FFFF00"/>
                </a:solidFill>
              </a:rPr>
              <a:t>to</a:t>
            </a:r>
            <a:r>
              <a:rPr lang="de-DE" sz="7800" b="1" dirty="0" smtClean="0">
                <a:solidFill>
                  <a:srgbClr val="FFFF00"/>
                </a:solidFill>
              </a:rPr>
              <a:t> </a:t>
            </a:r>
            <a:br>
              <a:rPr lang="de-DE" sz="7800" b="1" dirty="0" smtClean="0">
                <a:solidFill>
                  <a:srgbClr val="FFFF00"/>
                </a:solidFill>
              </a:rPr>
            </a:br>
            <a:r>
              <a:rPr lang="de-DE" sz="7800" b="1" dirty="0" err="1" smtClean="0">
                <a:solidFill>
                  <a:srgbClr val="FF0000"/>
                </a:solidFill>
              </a:rPr>
              <a:t>car</a:t>
            </a:r>
            <a:r>
              <a:rPr lang="de-DE" sz="7800" b="1" dirty="0" smtClean="0">
                <a:solidFill>
                  <a:srgbClr val="FF0000"/>
                </a:solidFill>
              </a:rPr>
              <a:t> </a:t>
            </a:r>
            <a:r>
              <a:rPr lang="de-DE" sz="7800" b="1" dirty="0" err="1" smtClean="0">
                <a:solidFill>
                  <a:srgbClr val="FF0000"/>
                </a:solidFill>
              </a:rPr>
              <a:t>ownership</a:t>
            </a:r>
            <a:r>
              <a:rPr lang="de-DE" sz="7800" b="1" dirty="0" smtClean="0">
                <a:solidFill>
                  <a:srgbClr val="FF0000"/>
                </a:solidFill>
              </a:rPr>
              <a:t>   </a:t>
            </a:r>
            <a:r>
              <a:rPr lang="de-DE" sz="7800" b="1" dirty="0" err="1" smtClean="0">
                <a:solidFill>
                  <a:srgbClr val="FFCC00"/>
                </a:solidFill>
              </a:rPr>
              <a:t>is</a:t>
            </a:r>
            <a:r>
              <a:rPr lang="de-DE" sz="7800" b="1" dirty="0" smtClean="0">
                <a:solidFill>
                  <a:srgbClr val="FFCC00"/>
                </a:solidFill>
              </a:rPr>
              <a:t> a </a:t>
            </a:r>
            <a:r>
              <a:rPr lang="de-DE" sz="7800" b="1" dirty="0" err="1" smtClean="0">
                <a:solidFill>
                  <a:srgbClr val="FFCC00"/>
                </a:solidFill>
              </a:rPr>
              <a:t>key</a:t>
            </a:r>
            <a:r>
              <a:rPr lang="de-DE" sz="7800" b="1" dirty="0" smtClean="0">
                <a:solidFill>
                  <a:srgbClr val="FFCC00"/>
                </a:solidFill>
              </a:rPr>
              <a:t> </a:t>
            </a:r>
            <a:r>
              <a:rPr lang="de-DE" sz="7800" b="1" dirty="0" err="1" smtClean="0">
                <a:solidFill>
                  <a:srgbClr val="FFCC00"/>
                </a:solidFill>
              </a:rPr>
              <a:t>to</a:t>
            </a:r>
            <a:r>
              <a:rPr lang="de-DE" sz="7800" b="1" dirty="0" smtClean="0">
                <a:solidFill>
                  <a:srgbClr val="FFCC00"/>
                </a:solidFill>
              </a:rPr>
              <a:t> urban </a:t>
            </a:r>
            <a:r>
              <a:rPr lang="de-DE" sz="7800" b="1" dirty="0" err="1" smtClean="0">
                <a:solidFill>
                  <a:srgbClr val="FFCC00"/>
                </a:solidFill>
              </a:rPr>
              <a:t>regeneration</a:t>
            </a:r>
            <a:r>
              <a:rPr lang="de-DE" sz="7800" b="1" dirty="0" smtClean="0">
                <a:solidFill>
                  <a:srgbClr val="FFCC00"/>
                </a:solidFill>
              </a:rPr>
              <a:t> </a:t>
            </a:r>
            <a:r>
              <a:rPr lang="de-DE" sz="7800" b="1" dirty="0" err="1" smtClean="0">
                <a:solidFill>
                  <a:srgbClr val="FFCC00"/>
                </a:solidFill>
              </a:rPr>
              <a:t>and</a:t>
            </a:r>
            <a:r>
              <a:rPr lang="de-DE" sz="7800" b="1" dirty="0" smtClean="0">
                <a:solidFill>
                  <a:srgbClr val="FFCC00"/>
                </a:solidFill>
              </a:rPr>
              <a:t> new </a:t>
            </a:r>
            <a:r>
              <a:rPr lang="de-DE" sz="7800" b="1" dirty="0" err="1" smtClean="0">
                <a:solidFill>
                  <a:srgbClr val="FFCC00"/>
                </a:solidFill>
              </a:rPr>
              <a:t>developments</a:t>
            </a:r>
            <a:endParaRPr lang="de-DE" b="1" dirty="0">
              <a:solidFill>
                <a:srgbClr val="FFCC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7444" y="123478"/>
            <a:ext cx="3628492" cy="324036"/>
          </a:xfrm>
          <a:prstGeom prst="rect">
            <a:avLst/>
          </a:prstGeom>
          <a:solidFill>
            <a:srgbClr val="FFFF00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dirty="0" err="1" smtClean="0">
                <a:solidFill>
                  <a:schemeClr val="tx1"/>
                </a:solidFill>
              </a:rPr>
              <a:t>conclusion</a:t>
            </a:r>
            <a:endParaRPr lang="en-GB" altLang="fr-FR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31378" y="2733769"/>
            <a:ext cx="7772400" cy="1062118"/>
          </a:xfrm>
        </p:spPr>
        <p:txBody>
          <a:bodyPr/>
          <a:lstStyle/>
          <a:p>
            <a:r>
              <a:rPr lang="de-DE" dirty="0" smtClean="0"/>
              <a:t>Michael Glotz-Richter, City </a:t>
            </a:r>
            <a:r>
              <a:rPr lang="de-DE" dirty="0" err="1" smtClean="0"/>
              <a:t>of</a:t>
            </a:r>
            <a:r>
              <a:rPr lang="de-DE" dirty="0" smtClean="0"/>
              <a:t> Bremen</a:t>
            </a:r>
            <a:br>
              <a:rPr lang="de-DE" dirty="0" smtClean="0"/>
            </a:br>
            <a:r>
              <a:rPr lang="de-DE" dirty="0" smtClean="0"/>
              <a:t>michael.glotz-richter@umwelt.bremen.de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Contact</a:t>
            </a:r>
            <a:endParaRPr lang="de-AT" dirty="0"/>
          </a:p>
        </p:txBody>
      </p:sp>
      <p:pic>
        <p:nvPicPr>
          <p:cNvPr id="6" name="Picture 15" descr="SUBV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430" y="4518162"/>
            <a:ext cx="1997050" cy="32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ivitas-Sunris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89950"/>
            <a:ext cx="2137984" cy="1024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Rechteck 2"/>
          <p:cNvSpPr/>
          <p:nvPr/>
        </p:nvSpPr>
        <p:spPr>
          <a:xfrm>
            <a:off x="3727077" y="3651870"/>
            <a:ext cx="4733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2800" u="sng" dirty="0" smtClean="0">
                <a:solidFill>
                  <a:prstClr val="white"/>
                </a:solidFill>
              </a:rPr>
              <a:t>www.sunrise-bremen.de</a:t>
            </a:r>
            <a:endParaRPr lang="de-DE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1116013" y="4893469"/>
            <a:ext cx="5256212" cy="1952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596" y="-596602"/>
            <a:ext cx="943107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5652120" y="1707654"/>
            <a:ext cx="1800200" cy="1872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79512" y="154836"/>
            <a:ext cx="3540393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1. New Development Area</a:t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    (</a:t>
            </a:r>
            <a:r>
              <a:rPr lang="de-DE" sz="2400" b="1" dirty="0" err="1" smtClean="0">
                <a:solidFill>
                  <a:schemeClr val="bg1"/>
                </a:solidFill>
              </a:rPr>
              <a:t>conversion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hospital</a:t>
            </a:r>
            <a:r>
              <a:rPr lang="de-DE" sz="2400" b="1" dirty="0" smtClean="0">
                <a:solidFill>
                  <a:schemeClr val="bg1"/>
                </a:solidFill>
              </a:rPr>
              <a:t>)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pic>
        <p:nvPicPr>
          <p:cNvPr id="114692" name="Picture 2" descr="http://194.95.255.228/NHForum/wp-content/uploads/2014/08/140708_BRE_HUL_LP_Rahmenpla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112" y="-837578"/>
            <a:ext cx="9180512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720317" y="4218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74313" y="4095916"/>
            <a:ext cx="313419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 </a:t>
            </a:r>
            <a:r>
              <a:rPr lang="de-DE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hectars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new </a:t>
            </a:r>
            <a:r>
              <a:rPr lang="de-DE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development</a:t>
            </a:r>
            <a:endParaRPr lang="de-DE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 1,100 </a:t>
            </a:r>
            <a:r>
              <a:rPr lang="de-DE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housing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units</a:t>
            </a:r>
            <a:endParaRPr lang="de-DE" sz="1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dirty="0" smtClean="0">
                <a:latin typeface="Helvetica" panose="020B0604020202020204" pitchFamily="34" charset="0"/>
                <a:cs typeface="Helvetica" panose="020B0604020202020204" pitchFamily="34" charset="0"/>
              </a:rPr>
              <a:t>~ 2.400 </a:t>
            </a:r>
            <a:r>
              <a:rPr lang="de-DE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inhabitants</a:t>
            </a:r>
            <a:endParaRPr lang="de-D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9512" y="154836"/>
            <a:ext cx="3540393" cy="83099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1. New Development Area</a:t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    (</a:t>
            </a:r>
            <a:r>
              <a:rPr lang="de-DE" sz="2400" b="1" dirty="0" err="1" smtClean="0">
                <a:solidFill>
                  <a:schemeClr val="bg1"/>
                </a:solidFill>
              </a:rPr>
              <a:t>conversion</a:t>
            </a:r>
            <a:r>
              <a:rPr lang="de-DE" sz="2400" b="1" dirty="0" smtClean="0">
                <a:solidFill>
                  <a:schemeClr val="bg1"/>
                </a:solidFill>
              </a:rPr>
              <a:t> </a:t>
            </a:r>
            <a:r>
              <a:rPr lang="de-DE" sz="2400" b="1" dirty="0" err="1" smtClean="0">
                <a:solidFill>
                  <a:schemeClr val="bg1"/>
                </a:solidFill>
              </a:rPr>
              <a:t>hospital</a:t>
            </a:r>
            <a:r>
              <a:rPr lang="de-DE" sz="2400" b="1" dirty="0" smtClean="0">
                <a:solidFill>
                  <a:schemeClr val="bg1"/>
                </a:solidFill>
              </a:rPr>
              <a:t>)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33144" y="985833"/>
            <a:ext cx="93044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hospital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14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584" y="-164554"/>
            <a:ext cx="9900653" cy="602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865515" y="2994293"/>
            <a:ext cx="103819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Hulsberg</a:t>
            </a:r>
            <a:endParaRPr 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 rot="543601">
            <a:off x="5367731" y="2548570"/>
            <a:ext cx="4658342" cy="22469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1845134" y="3046013"/>
            <a:ext cx="155489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Historic</a:t>
            </a:r>
            <a:r>
              <a:rPr lang="de-DE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centre</a:t>
            </a:r>
            <a:endParaRPr 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3299092" y="2849058"/>
            <a:ext cx="4397808" cy="718505"/>
            <a:chOff x="2990851" y="3767138"/>
            <a:chExt cx="4693474" cy="958006"/>
          </a:xfrm>
        </p:grpSpPr>
        <p:cxnSp>
          <p:nvCxnSpPr>
            <p:cNvPr id="3" name="Gerade Verbindung 2"/>
            <p:cNvCxnSpPr/>
            <p:nvPr/>
          </p:nvCxnSpPr>
          <p:spPr>
            <a:xfrm flipH="1" flipV="1">
              <a:off x="5724128" y="4280756"/>
              <a:ext cx="1960197" cy="444388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 flipH="1">
              <a:off x="5220072" y="4280756"/>
              <a:ext cx="505049" cy="0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flipH="1" flipV="1">
              <a:off x="4355977" y="4021034"/>
              <a:ext cx="864095" cy="259722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flipH="1" flipV="1">
              <a:off x="3707905" y="3767138"/>
              <a:ext cx="648072" cy="253896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H="1">
              <a:off x="2990851" y="3767138"/>
              <a:ext cx="645045" cy="253896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Gerade Verbindung 22"/>
          <p:cNvCxnSpPr/>
          <p:nvPr/>
        </p:nvCxnSpPr>
        <p:spPr>
          <a:xfrm flipV="1">
            <a:off x="7985073" y="1867136"/>
            <a:ext cx="236627" cy="79366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H="1" flipV="1">
            <a:off x="7985073" y="1470304"/>
            <a:ext cx="236627" cy="396832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H="1" flipV="1">
            <a:off x="6265017" y="2288325"/>
            <a:ext cx="2951052" cy="58485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3228783" y="4135388"/>
            <a:ext cx="1952490" cy="70208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H="1" flipV="1">
            <a:off x="5387883" y="4837468"/>
            <a:ext cx="2309017" cy="141478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 flipH="1" flipV="1">
            <a:off x="7696901" y="4978946"/>
            <a:ext cx="1519169" cy="41965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 flipH="1" flipV="1">
            <a:off x="1243214" y="2463584"/>
            <a:ext cx="1985570" cy="167180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3992325" y="1972737"/>
            <a:ext cx="767072" cy="76067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V="1">
            <a:off x="4879811" y="1011253"/>
            <a:ext cx="886453" cy="918102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V="1">
            <a:off x="5843047" y="-164554"/>
            <a:ext cx="701168" cy="1063869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V="1">
            <a:off x="5903052" y="-106261"/>
            <a:ext cx="3007827" cy="1005576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176241" y="123478"/>
            <a:ext cx="158408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Accessibility</a:t>
            </a:r>
            <a:endParaRPr lang="de-DE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bicycle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595" y="123478"/>
            <a:ext cx="4022528" cy="486916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6241" y="123478"/>
            <a:ext cx="158408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Accessibility</a:t>
            </a:r>
            <a:endParaRPr lang="de-DE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bicycle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5" descr="H:\Fotos-Pläne\Radverkehr\Verkehrsknoten-Rad\Komp2P1020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" y="1401512"/>
            <a:ext cx="4784977" cy="35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3903" y="-30227"/>
            <a:ext cx="9678089" cy="56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0013214" y="2333078"/>
            <a:ext cx="994527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Hulsberg</a:t>
            </a:r>
            <a:endParaRPr 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 rot="543601">
            <a:off x="5401751" y="2306107"/>
            <a:ext cx="4462391" cy="22469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-540567" y="0"/>
            <a:ext cx="10729191" cy="5633742"/>
            <a:chOff x="-540567" y="0"/>
            <a:chExt cx="10729191" cy="5633742"/>
          </a:xfrm>
        </p:grpSpPr>
        <p:sp>
          <p:nvSpPr>
            <p:cNvPr id="6" name="Stern mit 5 Zacken 5"/>
            <p:cNvSpPr/>
            <p:nvPr/>
          </p:nvSpPr>
          <p:spPr>
            <a:xfrm>
              <a:off x="7829038" y="2825353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3" name="Gerade Verbindung 22"/>
            <p:cNvCxnSpPr/>
            <p:nvPr/>
          </p:nvCxnSpPr>
          <p:spPr>
            <a:xfrm flipV="1">
              <a:off x="7280108" y="3832679"/>
              <a:ext cx="1292674" cy="396831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flipH="1" flipV="1">
              <a:off x="4888662" y="2031690"/>
              <a:ext cx="4248859" cy="1178878"/>
            </a:xfrm>
            <a:prstGeom prst="line">
              <a:avLst/>
            </a:prstGeom>
            <a:ln w="571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 flipH="1" flipV="1">
              <a:off x="3095883" y="3349067"/>
              <a:ext cx="1469610" cy="584853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flipH="1">
              <a:off x="4596708" y="3738717"/>
              <a:ext cx="1261459" cy="19631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 flipH="1" flipV="1">
              <a:off x="5987436" y="3738717"/>
              <a:ext cx="1292673" cy="56122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>
            <a:xfrm flipH="1" flipV="1">
              <a:off x="1513974" y="2247714"/>
              <a:ext cx="1595847" cy="107473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>
              <a:off x="3697927" y="1653648"/>
              <a:ext cx="1190735" cy="378042"/>
            </a:xfrm>
            <a:prstGeom prst="line">
              <a:avLst/>
            </a:prstGeom>
            <a:ln w="5715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 flipV="1">
              <a:off x="5496993" y="2517744"/>
              <a:ext cx="102639" cy="125619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flipH="1" flipV="1">
              <a:off x="7311971" y="4300352"/>
              <a:ext cx="1825551" cy="56122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/>
          </p:nvCxnSpPr>
          <p:spPr>
            <a:xfrm flipH="1" flipV="1">
              <a:off x="8572783" y="3777563"/>
              <a:ext cx="1292673" cy="56122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/>
          </p:nvCxnSpPr>
          <p:spPr>
            <a:xfrm flipH="1">
              <a:off x="5599634" y="1761660"/>
              <a:ext cx="1413458" cy="75608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>
            <a:xfrm flipH="1">
              <a:off x="7025605" y="1329612"/>
              <a:ext cx="1676445" cy="43176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/>
          </p:nvCxnSpPr>
          <p:spPr>
            <a:xfrm flipH="1">
              <a:off x="8633576" y="789552"/>
              <a:ext cx="1555048" cy="54006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 flipH="1">
              <a:off x="5844453" y="0"/>
              <a:ext cx="3026423" cy="1073676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 flipH="1">
              <a:off x="4888663" y="1073676"/>
              <a:ext cx="945133" cy="93918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 flipH="1">
              <a:off x="4050439" y="1198987"/>
              <a:ext cx="838224" cy="454661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/>
          </p:nvCxnSpPr>
          <p:spPr>
            <a:xfrm>
              <a:off x="4759395" y="2031690"/>
              <a:ext cx="840239" cy="48605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 flipH="1">
              <a:off x="3095884" y="2031690"/>
              <a:ext cx="373555" cy="378042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flipH="1">
              <a:off x="3462835" y="1653648"/>
              <a:ext cx="373555" cy="378042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H="1" flipV="1">
              <a:off x="3109822" y="1329612"/>
              <a:ext cx="940617" cy="324036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/>
          </p:nvCxnSpPr>
          <p:spPr>
            <a:xfrm flipH="1">
              <a:off x="2722329" y="1303902"/>
              <a:ext cx="373555" cy="378042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 flipH="1" flipV="1">
              <a:off x="3830690" y="1681944"/>
              <a:ext cx="928705" cy="349746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H="1">
              <a:off x="-540567" y="2220711"/>
              <a:ext cx="2456079" cy="229525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 flipH="1">
              <a:off x="1915513" y="1681944"/>
              <a:ext cx="806815" cy="53700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 flipH="1">
              <a:off x="235037" y="4058175"/>
              <a:ext cx="1615841" cy="1575567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>
            <a:xfrm flipH="1">
              <a:off x="1850879" y="3349066"/>
              <a:ext cx="1245005" cy="70910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/>
          </p:nvCxnSpPr>
          <p:spPr>
            <a:xfrm flipH="1" flipV="1">
              <a:off x="687472" y="3435846"/>
              <a:ext cx="1163406" cy="62232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/>
          </p:nvCxnSpPr>
          <p:spPr>
            <a:xfrm>
              <a:off x="1513974" y="4515966"/>
              <a:ext cx="1208354" cy="1117776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/>
          </p:nvCxnSpPr>
          <p:spPr>
            <a:xfrm flipH="1">
              <a:off x="3109822" y="2409732"/>
              <a:ext cx="1" cy="912712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 flipH="1" flipV="1">
              <a:off x="1915514" y="897564"/>
              <a:ext cx="993591" cy="647933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 flipH="1" flipV="1">
              <a:off x="-23499" y="641907"/>
              <a:ext cx="1066456" cy="66596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/>
            <p:nvPr/>
          </p:nvCxnSpPr>
          <p:spPr>
            <a:xfrm flipH="1">
              <a:off x="1042957" y="974888"/>
              <a:ext cx="872557" cy="33297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3"/>
            <p:cNvCxnSpPr/>
            <p:nvPr/>
          </p:nvCxnSpPr>
          <p:spPr>
            <a:xfrm flipH="1" flipV="1">
              <a:off x="-540566" y="1426318"/>
              <a:ext cx="1486573" cy="65312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96"/>
            <p:cNvCxnSpPr/>
            <p:nvPr/>
          </p:nvCxnSpPr>
          <p:spPr>
            <a:xfrm flipH="1">
              <a:off x="946007" y="1329612"/>
              <a:ext cx="136793" cy="352332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/>
            <p:nvPr/>
          </p:nvCxnSpPr>
          <p:spPr>
            <a:xfrm>
              <a:off x="946008" y="1681944"/>
              <a:ext cx="533229" cy="53700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Stern mit 5 Zacken 102"/>
            <p:cNvSpPr/>
            <p:nvPr/>
          </p:nvSpPr>
          <p:spPr>
            <a:xfrm>
              <a:off x="8766683" y="3759882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Stern mit 5 Zacken 103"/>
            <p:cNvSpPr/>
            <p:nvPr/>
          </p:nvSpPr>
          <p:spPr>
            <a:xfrm>
              <a:off x="7150841" y="4137924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Stern mit 5 Zacken 104"/>
            <p:cNvSpPr/>
            <p:nvPr/>
          </p:nvSpPr>
          <p:spPr>
            <a:xfrm>
              <a:off x="7861811" y="2841780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Stern mit 5 Zacken 105"/>
            <p:cNvSpPr/>
            <p:nvPr/>
          </p:nvSpPr>
          <p:spPr>
            <a:xfrm>
              <a:off x="8960584" y="3165816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Stern mit 5 Zacken 106"/>
            <p:cNvSpPr/>
            <p:nvPr/>
          </p:nvSpPr>
          <p:spPr>
            <a:xfrm>
              <a:off x="7861811" y="4407954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Stern mit 5 Zacken 109"/>
            <p:cNvSpPr/>
            <p:nvPr/>
          </p:nvSpPr>
          <p:spPr>
            <a:xfrm>
              <a:off x="3660622" y="1437903"/>
              <a:ext cx="387802" cy="323757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Stern mit 5 Zacken 110"/>
            <p:cNvSpPr/>
            <p:nvPr/>
          </p:nvSpPr>
          <p:spPr>
            <a:xfrm>
              <a:off x="2949651" y="3219822"/>
              <a:ext cx="307561" cy="20973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Stern mit 5 Zacken 111"/>
            <p:cNvSpPr/>
            <p:nvPr/>
          </p:nvSpPr>
          <p:spPr>
            <a:xfrm>
              <a:off x="7287633" y="4252224"/>
              <a:ext cx="129267" cy="10801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Ellipse 1"/>
          <p:cNvSpPr/>
          <p:nvPr/>
        </p:nvSpPr>
        <p:spPr>
          <a:xfrm rot="1208526">
            <a:off x="5546750" y="3800442"/>
            <a:ext cx="2035961" cy="3525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feld 53"/>
          <p:cNvSpPr txBox="1"/>
          <p:nvPr/>
        </p:nvSpPr>
        <p:spPr>
          <a:xfrm>
            <a:off x="5361229" y="4396298"/>
            <a:ext cx="2629849" cy="36933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Borough </a:t>
            </a:r>
            <a:r>
              <a:rPr lang="de-DE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shopping</a:t>
            </a:r>
            <a:r>
              <a:rPr lang="de-DE" sz="1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area</a:t>
            </a:r>
            <a:endParaRPr lang="de-D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151700" y="3137778"/>
            <a:ext cx="1782413" cy="36933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Historic</a:t>
            </a:r>
            <a:r>
              <a:rPr lang="de-DE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centre</a:t>
            </a:r>
            <a:endParaRPr lang="de-D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99998" y="287964"/>
            <a:ext cx="196560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Accessibility</a:t>
            </a:r>
            <a:endParaRPr lang="de-DE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Public </a:t>
            </a:r>
            <a:r>
              <a:rPr lang="de-DE" sz="2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transport</a:t>
            </a:r>
            <a:endParaRPr lang="de-DE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4692" name="Picture 2" descr="http://194.95.255.228/NHForum/wp-content/uploads/2014/08/140708_BRE_HUL_LP_Rahmenpla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-20539"/>
            <a:ext cx="6840760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3867839" y="4558357"/>
            <a:ext cx="531267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/>
            <a:r>
              <a:rPr lang="en-GB" sz="2400" kern="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 ownership:  &lt; 40% of households</a:t>
            </a:r>
            <a:endParaRPr lang="en-GB" sz="2400" kern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6241" y="123478"/>
            <a:ext cx="208582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Modal </a:t>
            </a:r>
            <a:r>
              <a:rPr lang="de-DE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split</a:t>
            </a:r>
            <a:r>
              <a:rPr lang="de-DE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lang="de-DE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de-DE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DE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new </a:t>
            </a:r>
            <a:r>
              <a:rPr lang="de-DE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residents</a:t>
            </a:r>
            <a:endParaRPr lang="de-D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-292437" y="1613389"/>
            <a:ext cx="4061348" cy="2841957"/>
            <a:chOff x="-292437" y="1613389"/>
            <a:chExt cx="4061348" cy="2841957"/>
          </a:xfrm>
        </p:grpSpPr>
        <p:sp>
          <p:nvSpPr>
            <p:cNvPr id="12" name="Foliennummernplatzhalter 4"/>
            <p:cNvSpPr txBox="1">
              <a:spLocks/>
            </p:cNvSpPr>
            <p:nvPr/>
          </p:nvSpPr>
          <p:spPr>
            <a:xfrm>
              <a:off x="1635311" y="4001203"/>
              <a:ext cx="2133600" cy="273844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F37A30-9692-4293-8E13-5BF8A0C65B69}" type="slidenum">
                <a:rPr lang="de-AT" smtClean="0"/>
                <a:pPr/>
                <a:t>9</a:t>
              </a:fld>
              <a:endParaRPr lang="de-AT" dirty="0"/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564913" y="4021800"/>
              <a:ext cx="519112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800" b="1" dirty="0" smtClean="0">
                  <a:solidFill>
                    <a:srgbClr val="134095"/>
                  </a:solidFill>
                  <a:latin typeface="Helvetica" pitchFamily="34" charset="0"/>
                  <a:cs typeface="+mn-cs"/>
                </a:rPr>
                <a:t>PT</a:t>
              </a:r>
              <a:endParaRPr lang="de-DE" altLang="de-DE" sz="1800" b="1" dirty="0">
                <a:solidFill>
                  <a:srgbClr val="134095"/>
                </a:solidFill>
                <a:latin typeface="Helvetica" pitchFamily="34" charset="0"/>
                <a:cs typeface="+mn-cs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1137422" y="1613389"/>
              <a:ext cx="1893206" cy="36933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800" b="1" dirty="0" smtClean="0">
                  <a:solidFill>
                    <a:srgbClr val="134095"/>
                  </a:solidFill>
                  <a:latin typeface="Helvetica" pitchFamily="34" charset="0"/>
                  <a:cs typeface="+mn-cs"/>
                </a:rPr>
                <a:t>Non-</a:t>
              </a:r>
              <a:r>
                <a:rPr lang="de-DE" altLang="de-DE" sz="1800" b="1" dirty="0" err="1" smtClean="0">
                  <a:solidFill>
                    <a:srgbClr val="134095"/>
                  </a:solidFill>
                  <a:latin typeface="Helvetica" pitchFamily="34" charset="0"/>
                  <a:cs typeface="+mn-cs"/>
                </a:rPr>
                <a:t>motorised</a:t>
              </a:r>
              <a:endParaRPr lang="de-DE" altLang="de-DE" sz="1800" b="1" dirty="0">
                <a:solidFill>
                  <a:srgbClr val="134095"/>
                </a:solidFill>
                <a:latin typeface="Helvetica" pitchFamily="34" charset="0"/>
                <a:cs typeface="+mn-cs"/>
              </a:endParaRPr>
            </a:p>
          </p:txBody>
        </p:sp>
        <p:graphicFrame>
          <p:nvGraphicFramePr>
            <p:cNvPr id="17" name="Diagramm 16"/>
            <p:cNvGraphicFramePr/>
            <p:nvPr>
              <p:extLst>
                <p:ext uri="{D42A27DB-BD31-4B8C-83A1-F6EECF244321}">
                  <p14:modId xmlns:p14="http://schemas.microsoft.com/office/powerpoint/2010/main" val="814075652"/>
                </p:ext>
              </p:extLst>
            </p:nvPr>
          </p:nvGraphicFramePr>
          <p:xfrm>
            <a:off x="-292437" y="1613389"/>
            <a:ext cx="3714699" cy="28419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1115616" y="3079288"/>
              <a:ext cx="1080120" cy="3385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600" b="1" dirty="0" smtClean="0">
                  <a:solidFill>
                    <a:srgbClr val="FFFFFF"/>
                  </a:solidFill>
                  <a:latin typeface="Helvetica" pitchFamily="34" charset="0"/>
                  <a:cs typeface="+mn-cs"/>
                </a:rPr>
                <a:t>25 %</a:t>
              </a:r>
              <a:endParaRPr lang="de-DE" altLang="de-DE" sz="1600" b="1" dirty="0">
                <a:solidFill>
                  <a:srgbClr val="FFFFFF"/>
                </a:solidFill>
                <a:latin typeface="Helvetica" pitchFamily="34" charset="0"/>
                <a:cs typeface="+mn-cs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542441" y="2256422"/>
              <a:ext cx="956966" cy="36933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800" b="1" dirty="0" smtClean="0">
                  <a:latin typeface="Helvetica" pitchFamily="34" charset="0"/>
                  <a:cs typeface="+mn-cs"/>
                </a:rPr>
                <a:t>50 + %</a:t>
              </a:r>
              <a:endParaRPr lang="de-DE" altLang="de-DE" sz="1800" b="1" dirty="0">
                <a:latin typeface="Helvetica" pitchFamily="34" charset="0"/>
                <a:cs typeface="+mn-cs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-36512" y="2840037"/>
              <a:ext cx="1188132" cy="3077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400" b="1" dirty="0" smtClean="0">
                  <a:solidFill>
                    <a:srgbClr val="FFFFFF"/>
                  </a:solidFill>
                  <a:latin typeface="Helvetica" pitchFamily="34" charset="0"/>
                  <a:cs typeface="+mn-cs"/>
                </a:rPr>
                <a:t>15 – 20 %</a:t>
              </a:r>
              <a:endParaRPr lang="de-DE" altLang="de-DE" sz="1400" b="1" dirty="0">
                <a:solidFill>
                  <a:srgbClr val="FFFFFF"/>
                </a:solidFill>
                <a:latin typeface="Helvetica" pitchFamily="34" charset="0"/>
                <a:cs typeface="+mn-cs"/>
              </a:endParaRPr>
            </a:p>
          </p:txBody>
        </p:sp>
        <p:cxnSp>
          <p:nvCxnSpPr>
            <p:cNvPr id="24" name="Gerade Verbindung 23"/>
            <p:cNvCxnSpPr/>
            <p:nvPr/>
          </p:nvCxnSpPr>
          <p:spPr>
            <a:xfrm>
              <a:off x="87139" y="2256422"/>
              <a:ext cx="1548172" cy="539189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flipV="1">
              <a:off x="-180528" y="2795612"/>
              <a:ext cx="1815839" cy="694238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21649" y="2490450"/>
              <a:ext cx="612032" cy="36933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altLang="de-DE" sz="1800" b="1" dirty="0" err="1" smtClean="0">
                  <a:solidFill>
                    <a:schemeClr val="bg1"/>
                  </a:solidFill>
                  <a:latin typeface="Helvetica" pitchFamily="34" charset="0"/>
                  <a:cs typeface="+mn-cs"/>
                </a:rPr>
                <a:t>car</a:t>
              </a:r>
              <a:endParaRPr lang="de-DE" altLang="de-DE" sz="1800" b="1" dirty="0">
                <a:solidFill>
                  <a:schemeClr val="bg1"/>
                </a:solidFill>
                <a:latin typeface="Helvetica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8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RA2018_PPT_Template_16x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TRA2018_PPT_Template_16x9</Template>
  <TotalTime>0</TotalTime>
  <Words>387</Words>
  <Application>Microsoft Office PowerPoint</Application>
  <PresentationFormat>Bildschirmpräsentation (16:9)</PresentationFormat>
  <Paragraphs>114</Paragraphs>
  <Slides>31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TRA2018_PPT_Template_16x9</vt:lpstr>
      <vt:lpstr>‘Mobility as a service’ in practice and urban development</vt:lpstr>
      <vt:lpstr>PowerPoint-Präsentation</vt:lpstr>
      <vt:lpstr>Modal Split Bremen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Michael Glotz-Richter, City of Bremen michael.glotz-richter@umwelt.bremen.de</vt:lpstr>
    </vt:vector>
  </TitlesOfParts>
  <Company>Austriatech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Atasayar Hatun</dc:creator>
  <cp:lastModifiedBy>Glotz-Richter, Michael (SUBV)</cp:lastModifiedBy>
  <cp:revision>56</cp:revision>
  <cp:lastPrinted>2017-12-18T09:20:17Z</cp:lastPrinted>
  <dcterms:created xsi:type="dcterms:W3CDTF">2017-12-18T09:07:02Z</dcterms:created>
  <dcterms:modified xsi:type="dcterms:W3CDTF">2018-04-16T21:44:48Z</dcterms:modified>
</cp:coreProperties>
</file>